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41"/>
  </p:notesMasterIdLst>
  <p:handoutMasterIdLst>
    <p:handoutMasterId r:id="rId42"/>
  </p:handoutMasterIdLst>
  <p:sldIdLst>
    <p:sldId id="1316" r:id="rId5"/>
    <p:sldId id="1317" r:id="rId6"/>
    <p:sldId id="1318" r:id="rId7"/>
    <p:sldId id="1319" r:id="rId8"/>
    <p:sldId id="1320" r:id="rId9"/>
    <p:sldId id="1321" r:id="rId10"/>
    <p:sldId id="1322" r:id="rId11"/>
    <p:sldId id="1323" r:id="rId12"/>
    <p:sldId id="1355" r:id="rId13"/>
    <p:sldId id="1325" r:id="rId14"/>
    <p:sldId id="1324" r:id="rId15"/>
    <p:sldId id="1326" r:id="rId16"/>
    <p:sldId id="1353" r:id="rId17"/>
    <p:sldId id="1354" r:id="rId18"/>
    <p:sldId id="1356" r:id="rId19"/>
    <p:sldId id="1327" r:id="rId20"/>
    <p:sldId id="1329" r:id="rId21"/>
    <p:sldId id="1330" r:id="rId22"/>
    <p:sldId id="1331" r:id="rId23"/>
    <p:sldId id="1333" r:id="rId24"/>
    <p:sldId id="1334" r:id="rId25"/>
    <p:sldId id="1335" r:id="rId26"/>
    <p:sldId id="1336" r:id="rId27"/>
    <p:sldId id="1337" r:id="rId28"/>
    <p:sldId id="1338" r:id="rId29"/>
    <p:sldId id="1339" r:id="rId30"/>
    <p:sldId id="1340" r:id="rId31"/>
    <p:sldId id="1341" r:id="rId32"/>
    <p:sldId id="1342" r:id="rId33"/>
    <p:sldId id="1343" r:id="rId34"/>
    <p:sldId id="1344" r:id="rId35"/>
    <p:sldId id="1345" r:id="rId36"/>
    <p:sldId id="1347" r:id="rId37"/>
    <p:sldId id="1348" r:id="rId38"/>
    <p:sldId id="1349" r:id="rId39"/>
    <p:sldId id="1350"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16"/>
            <p14:sldId id="1317"/>
            <p14:sldId id="1318"/>
            <p14:sldId id="1319"/>
            <p14:sldId id="1320"/>
            <p14:sldId id="1321"/>
            <p14:sldId id="1322"/>
            <p14:sldId id="1323"/>
            <p14:sldId id="1355"/>
            <p14:sldId id="1325"/>
            <p14:sldId id="1324"/>
            <p14:sldId id="1326"/>
            <p14:sldId id="1353"/>
            <p14:sldId id="1354"/>
            <p14:sldId id="1356"/>
            <p14:sldId id="1327"/>
            <p14:sldId id="1329"/>
            <p14:sldId id="1330"/>
            <p14:sldId id="1331"/>
            <p14:sldId id="1333"/>
            <p14:sldId id="1334"/>
            <p14:sldId id="1335"/>
            <p14:sldId id="1336"/>
            <p14:sldId id="1337"/>
            <p14:sldId id="1338"/>
            <p14:sldId id="1339"/>
            <p14:sldId id="1340"/>
            <p14:sldId id="1341"/>
            <p14:sldId id="1342"/>
            <p14:sldId id="1343"/>
            <p14:sldId id="1344"/>
            <p14:sldId id="1345"/>
            <p14:sldId id="1347"/>
            <p14:sldId id="1348"/>
            <p14:sldId id="1349"/>
            <p14:sldId id="13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0078D7"/>
    <a:srgbClr val="525252"/>
    <a:srgbClr val="FFFFFF"/>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5994" autoAdjust="0"/>
  </p:normalViewPr>
  <p:slideViewPr>
    <p:cSldViewPr>
      <p:cViewPr varScale="1">
        <p:scale>
          <a:sx n="67" d="100"/>
          <a:sy n="67" d="100"/>
        </p:scale>
        <p:origin x="606"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6/17/2017 10:50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6/17/2017 10:50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a:t>
            </a:fld>
            <a:endParaRPr lang="en-US"/>
          </a:p>
        </p:txBody>
      </p:sp>
    </p:spTree>
    <p:extLst>
      <p:ext uri="{BB962C8B-B14F-4D97-AF65-F5344CB8AC3E}">
        <p14:creationId xmlns:p14="http://schemas.microsoft.com/office/powerpoint/2010/main" val="405922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633233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2755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biggest</a:t>
            </a:r>
            <a:r>
              <a:rPr lang="en-US" baseline="0"/>
              <a:t> surprise was the brand new Visual Studio for Mac!</a:t>
            </a:r>
          </a:p>
          <a:p>
            <a:r>
              <a:rPr lang="en-US" baseline="0"/>
              <a:t>In preview today and is the next evolution of Xamarin Studio.</a:t>
            </a:r>
          </a:p>
          <a:p>
            <a:r>
              <a:rPr lang="en-US" baseline="0"/>
              <a:t>Includes Azure Tools and .NET Core work loads. More in the future.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615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VS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6/17/2017 10:50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64344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6/17/2017 10:50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512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51704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6/17/2017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3928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6/17/2017 10:50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672902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6/17/2017 10:50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94363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6/17/2017 10:50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0284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2596495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26626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popular</a:t>
            </a:r>
            <a:r>
              <a:rPr lang="en-US" baseline="0"/>
              <a:t> and powerful </a:t>
            </a:r>
            <a:r>
              <a:rPr lang="en-US"/>
              <a:t>game engines already leveraging</a:t>
            </a:r>
            <a:r>
              <a:rPr lang="en-US" baseline="0"/>
              <a:t> </a:t>
            </a:r>
            <a:r>
              <a:rPr lang="en-US"/>
              <a:t>C# are lifted by Mono</a:t>
            </a:r>
            <a:r>
              <a:rPr lang="en-US" baseline="0"/>
              <a:t> runtime </a:t>
            </a:r>
            <a:r>
              <a:rPr lang="en-US"/>
              <a:t>move to MIT</a:t>
            </a:r>
            <a:r>
              <a:rPr lang="en-US" baseline="0"/>
              <a:t> license</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E604561-F8E6-8B47-BE1A-A317A2AD507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5292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4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6/17/2017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8">
                <a:solidFill>
                  <a:schemeClr val="bg1"/>
                </a:solidFill>
                <a:latin typeface="+mj-lt"/>
              </a:defRPr>
            </a:lvl1pPr>
          </a:lstStyle>
          <a:p>
            <a:r>
              <a:rPr lang="en-US" sz="6118">
                <a:solidFill>
                  <a:schemeClr val="bg1"/>
                </a:solidFill>
              </a:rPr>
              <a:t>Section title</a:t>
            </a:r>
          </a:p>
        </p:txBody>
      </p:sp>
    </p:spTree>
    <p:extLst>
      <p:ext uri="{BB962C8B-B14F-4D97-AF65-F5344CB8AC3E}">
        <p14:creationId xmlns:p14="http://schemas.microsoft.com/office/powerpoint/2010/main" val="5336848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7" r:id="rId24"/>
    <p:sldLayoutId id="2147484198" r:id="rId25"/>
    <p:sldLayoutId id="2147484199" r:id="rId26"/>
    <p:sldLayoutId id="2147484200" r:id="rId27"/>
    <p:sldLayoutId id="2147484201" r:id="rId28"/>
    <p:sldLayoutId id="2147484202" r:id="rId29"/>
    <p:sldLayoutId id="2147484203" r:id="rId30"/>
    <p:sldLayoutId id="2147484204"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11.tiff"/><Relationship Id="rId1" Type="http://schemas.openxmlformats.org/officeDocument/2006/relationships/slideLayout" Target="../slideLayouts/slideLayout26.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png"/><Relationship Id="rId9" Type="http://schemas.openxmlformats.org/officeDocument/2006/relationships/image" Target="../media/image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emf"/><Relationship Id="rId2" Type="http://schemas.openxmlformats.org/officeDocument/2006/relationships/image" Target="../media/image16.png"/><Relationship Id="rId1" Type="http://schemas.openxmlformats.org/officeDocument/2006/relationships/slideLayout" Target="../slideLayouts/slideLayout26.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6.xml"/><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9.emf"/><Relationship Id="rId4" Type="http://schemas.openxmlformats.org/officeDocument/2006/relationships/image" Target="../media/image8.emf"/></Relationships>
</file>

<file path=ppt/slides/_rels/slide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6.xml"/><Relationship Id="rId4" Type="http://schemas.openxmlformats.org/officeDocument/2006/relationships/image" Target="../media/image9.emf"/></Relationships>
</file>

<file path=ppt/slides/_rels/slide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6.xml"/><Relationship Id="rId4" Type="http://schemas.openxmlformats.org/officeDocument/2006/relationships/image" Target="../media/image9.emf"/></Relationships>
</file>

<file path=ppt/slides/_rels/slide32.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image" Target="../media/image53.emf"/><Relationship Id="rId1" Type="http://schemas.openxmlformats.org/officeDocument/2006/relationships/slideLayout" Target="../slideLayouts/slideLayout31.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5" Type="http://schemas.openxmlformats.org/officeDocument/2006/relationships/image" Target="../media/image6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 Id="rId14" Type="http://schemas.openxmlformats.org/officeDocument/2006/relationships/image" Target="../media/image65.emf"/></Relationships>
</file>

<file path=ppt/slides/_rels/slide35.x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image" Target="../media/image53.emf"/><Relationship Id="rId1" Type="http://schemas.openxmlformats.org/officeDocument/2006/relationships/slideLayout" Target="../slideLayouts/slideLayout27.xml"/><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5" Type="http://schemas.openxmlformats.org/officeDocument/2006/relationships/image" Target="../media/image6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 Id="rId14" Type="http://schemas.openxmlformats.org/officeDocument/2006/relationships/image" Target="../media/image65.emf"/></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xamarin.com/university"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hyperlink" Target="https://developer.xamarin.com/guides/" TargetMode="External"/><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Allan Pead</a:t>
            </a:r>
          </a:p>
          <a:p>
            <a:r>
              <a:rPr lang="en-US" dirty="0"/>
              <a:t>@</a:t>
            </a:r>
            <a:r>
              <a:rPr lang="en-US" dirty="0" err="1"/>
              <a:t>adpead</a:t>
            </a:r>
            <a:endParaRPr lang="en-US" dirty="0"/>
          </a:p>
          <a:p>
            <a:r>
              <a:rPr lang="en-US" dirty="0"/>
              <a:t>Xamarin MVP, Microsoft MVP, Xamarin Insider</a:t>
            </a:r>
          </a:p>
        </p:txBody>
      </p:sp>
      <p:sp>
        <p:nvSpPr>
          <p:cNvPr id="3" name="Title 2"/>
          <p:cNvSpPr>
            <a:spLocks noGrp="1"/>
          </p:cNvSpPr>
          <p:nvPr>
            <p:ph type="title"/>
          </p:nvPr>
        </p:nvSpPr>
        <p:spPr/>
        <p:txBody>
          <a:bodyPr/>
          <a:lstStyle/>
          <a:p>
            <a:r>
              <a:rPr lang="en-US" dirty="0"/>
              <a:t>Introduction to Xamarin</a:t>
            </a:r>
          </a:p>
        </p:txBody>
      </p:sp>
      <p:pic>
        <p:nvPicPr>
          <p:cNvPr id="5" name="Picture 4"/>
          <p:cNvPicPr>
            <a:picLocks noChangeAspect="1"/>
          </p:cNvPicPr>
          <p:nvPr/>
        </p:nvPicPr>
        <p:blipFill>
          <a:blip r:embed="rId2"/>
          <a:stretch>
            <a:fillRect/>
          </a:stretch>
        </p:blipFill>
        <p:spPr>
          <a:xfrm>
            <a:off x="6418592" y="5266586"/>
            <a:ext cx="1161389" cy="1411346"/>
          </a:xfrm>
          <a:prstGeom prst="rect">
            <a:avLst/>
          </a:prstGeom>
        </p:spPr>
      </p:pic>
      <p:pic>
        <p:nvPicPr>
          <p:cNvPr id="6" name="Picture 5" descr="XamLogo"/>
          <p:cNvPicPr/>
          <p:nvPr/>
        </p:nvPicPr>
        <p:blipFill>
          <a:blip r:embed="rId3">
            <a:extLst>
              <a:ext uri="{28A0092B-C50C-407E-A947-70E740481C1C}">
                <a14:useLocalDpi xmlns:a14="http://schemas.microsoft.com/office/drawing/2010/main" val="0"/>
              </a:ext>
            </a:extLst>
          </a:blip>
          <a:srcRect/>
          <a:stretch>
            <a:fillRect/>
          </a:stretch>
        </p:blipFill>
        <p:spPr bwMode="auto">
          <a:xfrm>
            <a:off x="10161588" y="5725432"/>
            <a:ext cx="2000250" cy="952500"/>
          </a:xfrm>
          <a:prstGeom prst="rect">
            <a:avLst/>
          </a:prstGeom>
          <a:noFill/>
          <a:ln>
            <a:noFill/>
          </a:ln>
        </p:spPr>
      </p:pic>
      <p:pic>
        <p:nvPicPr>
          <p:cNvPr id="7" name="Picture 6" descr="MVP_Logo_Horizontal_Preferred_Cyan300_CMYK_72ppi"/>
          <p:cNvPicPr/>
          <p:nvPr/>
        </p:nvPicPr>
        <p:blipFill>
          <a:blip r:embed="rId4">
            <a:extLst>
              <a:ext uri="{28A0092B-C50C-407E-A947-70E740481C1C}">
                <a14:useLocalDpi xmlns:a14="http://schemas.microsoft.com/office/drawing/2010/main" val="0"/>
              </a:ext>
            </a:extLst>
          </a:blip>
          <a:srcRect/>
          <a:stretch>
            <a:fillRect/>
          </a:stretch>
        </p:blipFill>
        <p:spPr bwMode="auto">
          <a:xfrm>
            <a:off x="7742237" y="5734957"/>
            <a:ext cx="2295525" cy="942975"/>
          </a:xfrm>
          <a:prstGeom prst="rect">
            <a:avLst/>
          </a:prstGeom>
          <a:noFill/>
          <a:ln>
            <a:noFill/>
          </a:ln>
        </p:spPr>
      </p:pic>
    </p:spTree>
    <p:extLst>
      <p:ext uri="{BB962C8B-B14F-4D97-AF65-F5344CB8AC3E}">
        <p14:creationId xmlns:p14="http://schemas.microsoft.com/office/powerpoint/2010/main" val="635743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876135" y="392077"/>
            <a:ext cx="7693105" cy="4017109"/>
          </a:xfrm>
          <a:prstGeom prst="rect">
            <a:avLst/>
          </a:prstGeom>
        </p:spPr>
      </p:pic>
      <p:pic>
        <p:nvPicPr>
          <p:cNvPr id="8" name="Picture 7"/>
          <p:cNvPicPr>
            <a:picLocks noChangeAspect="1"/>
          </p:cNvPicPr>
          <p:nvPr/>
        </p:nvPicPr>
        <p:blipFill>
          <a:blip r:embed="rId3"/>
          <a:stretch>
            <a:fillRect/>
          </a:stretch>
        </p:blipFill>
        <p:spPr>
          <a:xfrm>
            <a:off x="4912480" y="1213174"/>
            <a:ext cx="4151689" cy="4218116"/>
          </a:xfrm>
          <a:prstGeom prst="rect">
            <a:avLst/>
          </a:prstGeom>
        </p:spPr>
      </p:pic>
      <p:pic>
        <p:nvPicPr>
          <p:cNvPr id="17" name="Picture 16"/>
          <p:cNvPicPr>
            <a:picLocks noChangeAspect="1"/>
          </p:cNvPicPr>
          <p:nvPr/>
        </p:nvPicPr>
        <p:blipFill>
          <a:blip r:embed="rId4"/>
          <a:stretch>
            <a:fillRect/>
          </a:stretch>
        </p:blipFill>
        <p:spPr>
          <a:xfrm>
            <a:off x="6477114" y="1555599"/>
            <a:ext cx="3944331" cy="3923535"/>
          </a:xfrm>
          <a:prstGeom prst="rect">
            <a:avLst/>
          </a:prstGeom>
        </p:spPr>
      </p:pic>
      <p:sp>
        <p:nvSpPr>
          <p:cNvPr id="2" name="Title 1"/>
          <p:cNvSpPr>
            <a:spLocks noGrp="1"/>
          </p:cNvSpPr>
          <p:nvPr>
            <p:ph type="title"/>
          </p:nvPr>
        </p:nvSpPr>
        <p:spPr/>
        <p:txBody>
          <a:bodyPr/>
          <a:lstStyle/>
          <a:p>
            <a:r>
              <a:rPr lang="en-US" sz="4794" dirty="0"/>
              <a:t>Traditional UI approach</a:t>
            </a:r>
          </a:p>
        </p:txBody>
      </p:sp>
      <p:sp>
        <p:nvSpPr>
          <p:cNvPr id="3" name="Text Placeholder 2"/>
          <p:cNvSpPr>
            <a:spLocks noGrp="1"/>
          </p:cNvSpPr>
          <p:nvPr>
            <p:ph type="body" sz="quarter" idx="10"/>
          </p:nvPr>
        </p:nvSpPr>
        <p:spPr>
          <a:xfrm>
            <a:off x="1022182" y="5270249"/>
            <a:ext cx="4591477" cy="1161443"/>
          </a:xfrm>
        </p:spPr>
        <p:txBody>
          <a:bodyPr/>
          <a:lstStyle/>
          <a:p>
            <a:pPr algn="ctr">
              <a:lnSpc>
                <a:spcPct val="100000"/>
              </a:lnSpc>
            </a:pPr>
            <a:r>
              <a:rPr lang="en-US" sz="2600">
                <a:solidFill>
                  <a:schemeClr val="tx1"/>
                </a:solidFill>
                <a:latin typeface="+mn-lt"/>
              </a:rPr>
              <a:t>3 Native User Interfaces</a:t>
            </a:r>
          </a:p>
          <a:p>
            <a:pPr algn="ctr">
              <a:lnSpc>
                <a:spcPct val="100000"/>
              </a:lnSpc>
            </a:pPr>
            <a:r>
              <a:rPr lang="en-US" sz="2600">
                <a:solidFill>
                  <a:schemeClr val="tx1"/>
                </a:solidFill>
                <a:latin typeface="+mn-lt"/>
              </a:rPr>
              <a:t>Shared App Logic</a:t>
            </a:r>
          </a:p>
        </p:txBody>
      </p:sp>
      <p:grpSp>
        <p:nvGrpSpPr>
          <p:cNvPr id="25" name="Group 24"/>
          <p:cNvGrpSpPr/>
          <p:nvPr/>
        </p:nvGrpSpPr>
        <p:grpSpPr>
          <a:xfrm>
            <a:off x="1022182" y="2531103"/>
            <a:ext cx="4591477" cy="2586308"/>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Windows C#</a:t>
              </a:r>
            </a:p>
          </p:txBody>
        </p:sp>
        <p:sp>
          <p:nvSpPr>
            <p:cNvPr id="32" name="TextBox 31"/>
            <p:cNvSpPr txBox="1"/>
            <p:nvPr/>
          </p:nvSpPr>
          <p:spPr>
            <a:xfrm>
              <a:off x="4626797" y="2021408"/>
              <a:ext cx="2353425"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Android C#</a:t>
              </a:r>
            </a:p>
          </p:txBody>
        </p:sp>
      </p:grpSp>
      <p:grpSp>
        <p:nvGrpSpPr>
          <p:cNvPr id="7" name="Group 6"/>
          <p:cNvGrpSpPr/>
          <p:nvPr/>
        </p:nvGrpSpPr>
        <p:grpSpPr>
          <a:xfrm>
            <a:off x="1373665" y="1839377"/>
            <a:ext cx="3795684" cy="627870"/>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1031910" y="3588087"/>
            <a:ext cx="4581748" cy="703300"/>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pic>
        <p:nvPicPr>
          <p:cNvPr id="16" name="Picture 15"/>
          <p:cNvPicPr>
            <a:picLocks noChangeAspect="1"/>
          </p:cNvPicPr>
          <p:nvPr/>
        </p:nvPicPr>
        <p:blipFill>
          <a:blip r:embed="rId5"/>
          <a:stretch>
            <a:fillRect/>
          </a:stretch>
        </p:blipFill>
        <p:spPr>
          <a:xfrm>
            <a:off x="9872913" y="3281066"/>
            <a:ext cx="4522536" cy="3713239"/>
          </a:xfrm>
          <a:prstGeom prst="rect">
            <a:avLst/>
          </a:prstGeom>
        </p:spPr>
      </p:pic>
      <p:pic>
        <p:nvPicPr>
          <p:cNvPr id="65" name="Picture 64"/>
          <p:cNvPicPr>
            <a:picLocks noChangeAspect="1"/>
          </p:cNvPicPr>
          <p:nvPr/>
        </p:nvPicPr>
        <p:blipFill rotWithShape="1">
          <a:blip r:embed="rId5"/>
          <a:srcRect l="61656"/>
          <a:stretch/>
        </p:blipFill>
        <p:spPr>
          <a:xfrm>
            <a:off x="9461601" y="3185376"/>
            <a:ext cx="1734129" cy="3713239"/>
          </a:xfrm>
          <a:prstGeom prst="rect">
            <a:avLst/>
          </a:prstGeom>
        </p:spPr>
      </p:pic>
      <p:pic>
        <p:nvPicPr>
          <p:cNvPr id="4" name="Picture 3"/>
          <p:cNvPicPr>
            <a:picLocks noChangeAspect="1"/>
          </p:cNvPicPr>
          <p:nvPr/>
        </p:nvPicPr>
        <p:blipFill>
          <a:blip r:embed="rId6"/>
          <a:stretch>
            <a:fillRect/>
          </a:stretch>
        </p:blipFill>
        <p:spPr>
          <a:xfrm>
            <a:off x="6088090" y="3097872"/>
            <a:ext cx="3926012" cy="3877712"/>
          </a:xfrm>
          <a:prstGeom prst="rect">
            <a:avLst/>
          </a:prstGeom>
        </p:spPr>
      </p:pic>
      <p:pic>
        <p:nvPicPr>
          <p:cNvPr id="33" name="Picture 2" descr="http://www.freeiconspng.com/uploads/ios-7-logo-png-14.png"/>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502137" y="2031057"/>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57066" y="1976531"/>
            <a:ext cx="299781" cy="360582"/>
          </a:xfrm>
          <a:prstGeom prst="rect">
            <a:avLst/>
          </a:prstGeom>
        </p:spPr>
      </p:pic>
      <p:pic>
        <p:nvPicPr>
          <p:cNvPr id="35" name="Picture 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04171" y="2001358"/>
            <a:ext cx="301452" cy="301364"/>
          </a:xfrm>
          <a:prstGeom prst="rect">
            <a:avLst/>
          </a:prstGeom>
        </p:spPr>
      </p:pic>
    </p:spTree>
    <p:extLst>
      <p:ext uri="{BB962C8B-B14F-4D97-AF65-F5344CB8AC3E}">
        <p14:creationId xmlns:p14="http://schemas.microsoft.com/office/powerpoint/2010/main" val="18637086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4" dirty="0">
                <a:solidFill>
                  <a:srgbClr val="303030"/>
                </a:solidFill>
              </a:rPr>
              <a:t>Let’s see it!</a:t>
            </a:r>
            <a:endParaRPr lang="en-US" sz="4799" dirty="0">
              <a:solidFill>
                <a:srgbClr val="303030"/>
              </a:solidFill>
            </a:endParaRPr>
          </a:p>
        </p:txBody>
      </p:sp>
    </p:spTree>
    <p:extLst>
      <p:ext uri="{BB962C8B-B14F-4D97-AF65-F5344CB8AC3E}">
        <p14:creationId xmlns:p14="http://schemas.microsoft.com/office/powerpoint/2010/main" val="40652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Xamarin.Forms</a:t>
            </a:r>
            <a:r>
              <a:rPr lang="en-US"/>
              <a:t> approach</a:t>
            </a:r>
          </a:p>
        </p:txBody>
      </p:sp>
      <p:sp>
        <p:nvSpPr>
          <p:cNvPr id="4" name="Text Placeholder 3"/>
          <p:cNvSpPr>
            <a:spLocks noGrp="1"/>
          </p:cNvSpPr>
          <p:nvPr>
            <p:ph type="body" sz="quarter" idx="11"/>
          </p:nvPr>
        </p:nvSpPr>
        <p:spPr>
          <a:xfrm>
            <a:off x="1206193" y="5249699"/>
            <a:ext cx="4582750" cy="1161443"/>
          </a:xfrm>
        </p:spPr>
        <p:txBody>
          <a:bodyPr/>
          <a:lstStyle/>
          <a:p>
            <a:pPr algn="ctr">
              <a:lnSpc>
                <a:spcPct val="100000"/>
              </a:lnSpc>
            </a:pPr>
            <a:r>
              <a:rPr lang="en-US" sz="2600">
                <a:solidFill>
                  <a:schemeClr val="tx1"/>
                </a:solidFill>
                <a:latin typeface="+mn-lt"/>
              </a:rPr>
              <a:t>Shared User Interface</a:t>
            </a:r>
          </a:p>
          <a:p>
            <a:pPr algn="ctr">
              <a:lnSpc>
                <a:spcPct val="100000"/>
              </a:lnSpc>
            </a:pPr>
            <a:r>
              <a:rPr lang="en-US" sz="2600">
                <a:solidFill>
                  <a:schemeClr val="tx1"/>
                </a:solidFill>
                <a:latin typeface="+mn-lt"/>
              </a:rPr>
              <a:t>Shared App Logic</a:t>
            </a:r>
            <a:endParaRPr lang="en-US" sz="2600">
              <a:solidFill>
                <a:schemeClr val="tx1"/>
              </a:solidFill>
            </a:endParaRPr>
          </a:p>
        </p:txBody>
      </p:sp>
      <p:grpSp>
        <p:nvGrpSpPr>
          <p:cNvPr id="8" name="Group 7"/>
          <p:cNvGrpSpPr/>
          <p:nvPr/>
        </p:nvGrpSpPr>
        <p:grpSpPr>
          <a:xfrm>
            <a:off x="1197468" y="1818829"/>
            <a:ext cx="4591477" cy="326534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3197" kern="0">
                  <a:solidFill>
                    <a:srgbClr val="FFFFFF"/>
                  </a:solidFill>
                </a:rPr>
                <a:t>Shared UI Code</a:t>
              </a:r>
            </a:p>
          </p:txBody>
        </p:sp>
      </p:grpSp>
      <p:pic>
        <p:nvPicPr>
          <p:cNvPr id="3" name="Picture 2"/>
          <p:cNvPicPr>
            <a:picLocks noChangeAspect="1"/>
          </p:cNvPicPr>
          <p:nvPr/>
        </p:nvPicPr>
        <p:blipFill>
          <a:blip r:embed="rId2"/>
          <a:stretch>
            <a:fillRect/>
          </a:stretch>
        </p:blipFill>
        <p:spPr>
          <a:xfrm>
            <a:off x="7925011" y="221127"/>
            <a:ext cx="4735002" cy="4527326"/>
          </a:xfrm>
          <a:prstGeom prst="rect">
            <a:avLst/>
          </a:prstGeom>
        </p:spPr>
      </p:pic>
      <p:pic>
        <p:nvPicPr>
          <p:cNvPr id="6" name="Picture 5"/>
          <p:cNvPicPr>
            <a:picLocks noChangeAspect="1"/>
          </p:cNvPicPr>
          <p:nvPr/>
        </p:nvPicPr>
        <p:blipFill>
          <a:blip r:embed="rId3"/>
          <a:stretch>
            <a:fillRect/>
          </a:stretch>
        </p:blipFill>
        <p:spPr>
          <a:xfrm>
            <a:off x="5942319" y="1188442"/>
            <a:ext cx="2777011" cy="2820935"/>
          </a:xfrm>
          <a:prstGeom prst="rect">
            <a:avLst/>
          </a:prstGeom>
        </p:spPr>
      </p:pic>
      <p:pic>
        <p:nvPicPr>
          <p:cNvPr id="33" name="Picture 32"/>
          <p:cNvPicPr>
            <a:picLocks noChangeAspect="1"/>
          </p:cNvPicPr>
          <p:nvPr/>
        </p:nvPicPr>
        <p:blipFill>
          <a:blip r:embed="rId4"/>
          <a:stretch>
            <a:fillRect/>
          </a:stretch>
        </p:blipFill>
        <p:spPr>
          <a:xfrm>
            <a:off x="5776704" y="3374672"/>
            <a:ext cx="6978767" cy="2916409"/>
          </a:xfrm>
          <a:prstGeom prst="rect">
            <a:avLst/>
          </a:prstGeom>
        </p:spPr>
      </p:pic>
      <p:pic>
        <p:nvPicPr>
          <p:cNvPr id="25" name="Picture 2" descr="http://www.freeiconspng.com/uploads/ios-7-logo-png-14.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743111" y="2022554"/>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48402" y="1924492"/>
            <a:ext cx="368205" cy="442885"/>
          </a:xfrm>
          <a:prstGeom prst="rect">
            <a:avLst/>
          </a:prstGeom>
        </p:spPr>
      </p:pic>
      <p:pic>
        <p:nvPicPr>
          <p:cNvPr id="26" name="Picture 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95317" y="1956078"/>
            <a:ext cx="370257" cy="370148"/>
          </a:xfrm>
          <a:prstGeom prst="rect">
            <a:avLst/>
          </a:prstGeom>
        </p:spPr>
      </p:pic>
    </p:spTree>
    <p:extLst>
      <p:ext uri="{BB962C8B-B14F-4D97-AF65-F5344CB8AC3E}">
        <p14:creationId xmlns:p14="http://schemas.microsoft.com/office/powerpoint/2010/main" val="1544188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122237" y="268286"/>
            <a:ext cx="12138415" cy="6537781"/>
          </a:xfrm>
          <a:prstGeom prst="rect">
            <a:avLst/>
          </a:prstGeom>
        </p:spPr>
      </p:pic>
    </p:spTree>
    <p:extLst>
      <p:ext uri="{BB962C8B-B14F-4D97-AF65-F5344CB8AC3E}">
        <p14:creationId xmlns:p14="http://schemas.microsoft.com/office/powerpoint/2010/main" val="31030294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7001" y="-1"/>
            <a:ext cx="11573146" cy="6506718"/>
          </a:xfrm>
          <a:prstGeom prst="rect">
            <a:avLst/>
          </a:prstGeom>
        </p:spPr>
      </p:pic>
    </p:spTree>
    <p:extLst>
      <p:ext uri="{BB962C8B-B14F-4D97-AF65-F5344CB8AC3E}">
        <p14:creationId xmlns:p14="http://schemas.microsoft.com/office/powerpoint/2010/main" val="19539024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9437" y="296862"/>
            <a:ext cx="11548041" cy="6492603"/>
          </a:xfrm>
          <a:prstGeom prst="rect">
            <a:avLst/>
          </a:prstGeom>
        </p:spPr>
      </p:pic>
    </p:spTree>
    <p:extLst>
      <p:ext uri="{BB962C8B-B14F-4D97-AF65-F5344CB8AC3E}">
        <p14:creationId xmlns:p14="http://schemas.microsoft.com/office/powerpoint/2010/main" val="10741963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355" y="237000"/>
            <a:ext cx="3239815" cy="3196079"/>
          </a:xfrm>
          <a:prstGeom prst="rect">
            <a:avLst/>
          </a:prstGeom>
        </p:spPr>
      </p:pic>
      <p:grpSp>
        <p:nvGrpSpPr>
          <p:cNvPr id="8" name="Group 7"/>
          <p:cNvGrpSpPr/>
          <p:nvPr/>
        </p:nvGrpSpPr>
        <p:grpSpPr>
          <a:xfrm>
            <a:off x="2371725" y="3634254"/>
            <a:ext cx="2625270" cy="3219208"/>
            <a:chOff x="3087756" y="3521764"/>
            <a:chExt cx="2574393" cy="3156821"/>
          </a:xfrm>
        </p:grpSpPr>
        <p:pic>
          <p:nvPicPr>
            <p:cNvPr id="6" name="Picture 5"/>
            <p:cNvPicPr>
              <a:picLocks noChangeAspect="1"/>
            </p:cNvPicPr>
            <p:nvPr/>
          </p:nvPicPr>
          <p:blipFill>
            <a:blip r:embed="rId4"/>
            <a:stretch>
              <a:fillRect/>
            </a:stretch>
          </p:blipFill>
          <p:spPr>
            <a:xfrm>
              <a:off x="3087756" y="3521764"/>
              <a:ext cx="2562087" cy="2562087"/>
            </a:xfrm>
            <a:prstGeom prst="rect">
              <a:avLst/>
            </a:prstGeom>
          </p:spPr>
        </p:pic>
        <p:sp>
          <p:nvSpPr>
            <p:cNvPr id="7" name="TextBox 6"/>
            <p:cNvSpPr txBox="1"/>
            <p:nvPr/>
          </p:nvSpPr>
          <p:spPr>
            <a:xfrm>
              <a:off x="3289048" y="6083851"/>
              <a:ext cx="2373101" cy="594734"/>
            </a:xfrm>
            <a:prstGeom prst="rect">
              <a:avLst/>
            </a:prstGeom>
            <a:noFill/>
          </p:spPr>
          <p:txBody>
            <a:bodyPr wrap="none" rtlCol="0">
              <a:spAutoFit/>
            </a:bodyPr>
            <a:lstStyle/>
            <a:p>
              <a:pPr defTabSz="466254">
                <a:defRPr/>
              </a:pPr>
              <a:r>
                <a:rPr lang="en-US" sz="3264" kern="0" err="1">
                  <a:solidFill>
                    <a:sysClr val="windowText" lastClr="000000"/>
                  </a:solidFill>
                </a:rPr>
                <a:t>CocosSharp</a:t>
              </a:r>
              <a:endParaRPr lang="en-US" sz="3264" kern="0">
                <a:solidFill>
                  <a:sysClr val="windowText" lastClr="000000"/>
                </a:solidFill>
              </a:endParaRPr>
            </a:p>
          </p:txBody>
        </p:sp>
      </p:grpSp>
      <p:grpSp>
        <p:nvGrpSpPr>
          <p:cNvPr id="15" name="Group 14"/>
          <p:cNvGrpSpPr/>
          <p:nvPr/>
        </p:nvGrpSpPr>
        <p:grpSpPr>
          <a:xfrm>
            <a:off x="4661131" y="166052"/>
            <a:ext cx="2670694" cy="3277182"/>
            <a:chOff x="4920973" y="0"/>
            <a:chExt cx="2618937" cy="3213671"/>
          </a:xfrm>
        </p:grpSpPr>
        <p:pic>
          <p:nvPicPr>
            <p:cNvPr id="13" name="Picture 12"/>
            <p:cNvPicPr>
              <a:picLocks noChangeAspect="1"/>
            </p:cNvPicPr>
            <p:nvPr/>
          </p:nvPicPr>
          <p:blipFill>
            <a:blip r:embed="rId5"/>
            <a:stretch>
              <a:fillRect/>
            </a:stretch>
          </p:blipFill>
          <p:spPr>
            <a:xfrm>
              <a:off x="4920973" y="0"/>
              <a:ext cx="2618937" cy="2618937"/>
            </a:xfrm>
            <a:prstGeom prst="rect">
              <a:avLst/>
            </a:prstGeom>
          </p:spPr>
        </p:pic>
        <p:sp>
          <p:nvSpPr>
            <p:cNvPr id="14" name="Rectangle 13"/>
            <p:cNvSpPr/>
            <p:nvPr/>
          </p:nvSpPr>
          <p:spPr>
            <a:xfrm>
              <a:off x="5238023" y="2618937"/>
              <a:ext cx="2166286" cy="594734"/>
            </a:xfrm>
            <a:prstGeom prst="rect">
              <a:avLst/>
            </a:prstGeom>
          </p:spPr>
          <p:txBody>
            <a:bodyPr wrap="none">
              <a:spAutoFit/>
            </a:bodyPr>
            <a:lstStyle/>
            <a:p>
              <a:pPr defTabSz="466254">
                <a:defRPr/>
              </a:pPr>
              <a:r>
                <a:rPr lang="en-US" sz="3264" kern="0">
                  <a:solidFill>
                    <a:sysClr val="windowText" lastClr="000000"/>
                  </a:solidFill>
                </a:rPr>
                <a:t>UrhoSharp</a:t>
              </a:r>
            </a:p>
          </p:txBody>
        </p:sp>
      </p:grpSp>
      <p:pic>
        <p:nvPicPr>
          <p:cNvPr id="16" name="Picture 15"/>
          <p:cNvPicPr>
            <a:picLocks noChangeAspect="1"/>
          </p:cNvPicPr>
          <p:nvPr/>
        </p:nvPicPr>
        <p:blipFill>
          <a:blip r:embed="rId6"/>
          <a:stretch>
            <a:fillRect/>
          </a:stretch>
        </p:blipFill>
        <p:spPr>
          <a:xfrm>
            <a:off x="8183784" y="236999"/>
            <a:ext cx="3431079" cy="3431079"/>
          </a:xfrm>
          <a:prstGeom prst="rect">
            <a:avLst/>
          </a:prstGeom>
        </p:spPr>
      </p:pic>
      <p:pic>
        <p:nvPicPr>
          <p:cNvPr id="17" name="Picture 16"/>
          <p:cNvPicPr>
            <a:picLocks noChangeAspect="1"/>
          </p:cNvPicPr>
          <p:nvPr/>
        </p:nvPicPr>
        <p:blipFill>
          <a:blip r:embed="rId7"/>
          <a:stretch>
            <a:fillRect/>
          </a:stretch>
        </p:blipFill>
        <p:spPr>
          <a:xfrm>
            <a:off x="5996477" y="3989700"/>
            <a:ext cx="4935535" cy="1901826"/>
          </a:xfrm>
          <a:prstGeom prst="rect">
            <a:avLst/>
          </a:prstGeom>
        </p:spPr>
      </p:pic>
    </p:spTree>
    <p:extLst>
      <p:ext uri="{BB962C8B-B14F-4D97-AF65-F5344CB8AC3E}">
        <p14:creationId xmlns:p14="http://schemas.microsoft.com/office/powerpoint/2010/main" val="1249831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56427" y="4668606"/>
            <a:ext cx="5485621" cy="1431400"/>
          </a:xfrm>
        </p:spPr>
        <p:txBody>
          <a:bodyPr/>
          <a:lstStyle/>
          <a:p>
            <a:pPr lvl="1">
              <a:lnSpc>
                <a:spcPct val="110000"/>
              </a:lnSpc>
              <a:spcBef>
                <a:spcPts val="1224"/>
              </a:spcBef>
            </a:pPr>
            <a:r>
              <a:rPr lang="en-US" sz="2400" dirty="0" err="1">
                <a:solidFill>
                  <a:srgbClr val="7E5DBE"/>
                </a:solidFill>
                <a:cs typeface="Segoe UI" panose="020B0502040204020203" pitchFamily="34" charset="0"/>
              </a:rPr>
              <a:t>Xamarin.iOS</a:t>
            </a:r>
            <a:r>
              <a:rPr lang="en-US" sz="2400"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370616" y="4668606"/>
            <a:ext cx="5485621" cy="1431400"/>
          </a:xfrm>
        </p:spPr>
        <p:txBody>
          <a:bodyPr/>
          <a:lstStyle/>
          <a:p>
            <a:pPr marL="230143" lvl="1" defTabSz="456923">
              <a:lnSpc>
                <a:spcPct val="110000"/>
              </a:lnSpc>
              <a:defRPr/>
            </a:pPr>
            <a:r>
              <a:rPr lang="en-US" sz="2400" dirty="0" err="1">
                <a:solidFill>
                  <a:srgbClr val="66B11F"/>
                </a:solidFill>
                <a:cs typeface="Segoe UI" panose="020B0502040204020203" pitchFamily="34" charset="0"/>
              </a:rPr>
              <a:t>Xamarin.Android</a:t>
            </a:r>
            <a:r>
              <a:rPr lang="en-US" sz="2400"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97691" y="1905225"/>
            <a:ext cx="10815572" cy="2624842"/>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993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51" y="2925049"/>
            <a:ext cx="7077657" cy="1144426"/>
          </a:xfrm>
        </p:spPr>
        <p:txBody>
          <a:bodyPr/>
          <a:lstStyle/>
          <a:p>
            <a:pPr algn="ctr"/>
            <a:r>
              <a:rPr lang="en-US" sz="5999" dirty="0">
                <a:solidFill>
                  <a:srgbClr val="6FBD23"/>
                </a:solidFill>
              </a:rPr>
              <a:t>✓</a:t>
            </a:r>
            <a:r>
              <a:rPr lang="en-US" sz="5999" dirty="0">
                <a:solidFill>
                  <a:srgbClr val="2DB1DD"/>
                </a:solidFill>
              </a:rPr>
              <a:t>Always Up-to-Date</a:t>
            </a:r>
            <a:endParaRPr lang="en-US" sz="5999" dirty="0"/>
          </a:p>
        </p:txBody>
      </p:sp>
      <p:sp>
        <p:nvSpPr>
          <p:cNvPr id="14" name="Text Placeholder 7"/>
          <p:cNvSpPr>
            <a:spLocks noGrp="1"/>
          </p:cNvSpPr>
          <p:nvPr>
            <p:ph type="body" sz="quarter" idx="10"/>
          </p:nvPr>
        </p:nvSpPr>
        <p:spPr>
          <a:xfrm>
            <a:off x="7970589" y="4069476"/>
            <a:ext cx="2823763" cy="2332946"/>
          </a:xfrm>
        </p:spPr>
        <p:txBody>
          <a:bodyPr/>
          <a:lstStyle/>
          <a:p>
            <a:pPr marL="0" indent="0">
              <a:lnSpc>
                <a:spcPct val="70000"/>
              </a:lnSpc>
              <a:buNone/>
            </a:pPr>
            <a:r>
              <a:rPr lang="en-US" sz="2800" dirty="0">
                <a:latin typeface="+mn-lt"/>
              </a:rPr>
              <a:t>Full support for:</a:t>
            </a:r>
          </a:p>
          <a:p>
            <a:pPr>
              <a:lnSpc>
                <a:spcPct val="70000"/>
              </a:lnSpc>
              <a:buFont typeface="Arial"/>
              <a:buChar char="•"/>
            </a:pPr>
            <a:r>
              <a:rPr lang="en-US" sz="2000" dirty="0">
                <a:latin typeface="+mn-lt"/>
              </a:rPr>
              <a:t>Apple Watch</a:t>
            </a:r>
          </a:p>
          <a:p>
            <a:pPr>
              <a:lnSpc>
                <a:spcPct val="70000"/>
              </a:lnSpc>
              <a:buFont typeface="Arial"/>
              <a:buChar char="•"/>
            </a:pPr>
            <a:r>
              <a:rPr lang="en-US" sz="2000" dirty="0">
                <a:latin typeface="+mn-lt"/>
              </a:rPr>
              <a:t>Android Wear</a:t>
            </a:r>
          </a:p>
          <a:p>
            <a:pPr>
              <a:lnSpc>
                <a:spcPct val="70000"/>
              </a:lnSpc>
              <a:buFont typeface="Arial"/>
              <a:buChar char="•"/>
            </a:pPr>
            <a:r>
              <a:rPr lang="en-US" sz="2000" dirty="0">
                <a:latin typeface="+mn-lt"/>
              </a:rPr>
              <a:t>Amazon Fire TV</a:t>
            </a:r>
          </a:p>
          <a:p>
            <a:pPr>
              <a:lnSpc>
                <a:spcPct val="70000"/>
              </a:lnSpc>
              <a:buFont typeface="Arial"/>
              <a:buChar char="•"/>
            </a:pPr>
            <a:r>
              <a:rPr lang="en-US" sz="2000" dirty="0">
                <a:latin typeface="+mn-lt"/>
              </a:rPr>
              <a:t>Google Glass</a:t>
            </a:r>
          </a:p>
          <a:p>
            <a:pPr>
              <a:lnSpc>
                <a:spcPct val="70000"/>
              </a:lnSpc>
              <a:buFont typeface="Arial"/>
              <a:buChar char="•"/>
            </a:pPr>
            <a:r>
              <a:rPr lang="en-US" sz="2000" dirty="0">
                <a:latin typeface="+mn-lt"/>
              </a:rPr>
              <a:t>and much more</a:t>
            </a:r>
          </a:p>
        </p:txBody>
      </p:sp>
      <p:sp>
        <p:nvSpPr>
          <p:cNvPr id="7" name="Text Placeholder 7"/>
          <p:cNvSpPr>
            <a:spLocks noGrp="1"/>
          </p:cNvSpPr>
          <p:nvPr>
            <p:ph type="body" sz="quarter" idx="11"/>
          </p:nvPr>
        </p:nvSpPr>
        <p:spPr>
          <a:xfrm>
            <a:off x="7970589" y="1102361"/>
            <a:ext cx="3280897" cy="2702278"/>
          </a:xfrm>
        </p:spPr>
        <p:txBody>
          <a:bodyPr/>
          <a:lstStyle/>
          <a:p>
            <a:pPr marL="0" indent="0">
              <a:lnSpc>
                <a:spcPct val="70000"/>
              </a:lnSpc>
              <a:buNone/>
            </a:pPr>
            <a:r>
              <a:rPr lang="en-US" sz="2800" dirty="0">
                <a:latin typeface="+mn-lt"/>
              </a:rPr>
              <a:t>Same-day support:</a:t>
            </a:r>
          </a:p>
          <a:p>
            <a:pPr>
              <a:lnSpc>
                <a:spcPct val="70000"/>
              </a:lnSpc>
              <a:buFont typeface="Arial"/>
              <a:buChar char="•"/>
            </a:pPr>
            <a:r>
              <a:rPr lang="en-US" sz="2000" dirty="0">
                <a:latin typeface="+mn-lt"/>
              </a:rPr>
              <a:t>iOS 5</a:t>
            </a:r>
          </a:p>
          <a:p>
            <a:pPr>
              <a:lnSpc>
                <a:spcPct val="70000"/>
              </a:lnSpc>
              <a:buFont typeface="Arial"/>
              <a:buChar char="•"/>
            </a:pPr>
            <a:r>
              <a:rPr lang="en-US" sz="2000" dirty="0">
                <a:latin typeface="+mn-lt"/>
              </a:rPr>
              <a:t>iOS 6</a:t>
            </a:r>
          </a:p>
          <a:p>
            <a:pPr>
              <a:lnSpc>
                <a:spcPct val="70000"/>
              </a:lnSpc>
              <a:buFont typeface="Arial"/>
              <a:buChar char="•"/>
            </a:pPr>
            <a:r>
              <a:rPr lang="en-US" sz="2000" dirty="0">
                <a:latin typeface="+mn-lt"/>
              </a:rPr>
              <a:t>iOS 7</a:t>
            </a:r>
          </a:p>
          <a:p>
            <a:pPr>
              <a:lnSpc>
                <a:spcPct val="70000"/>
              </a:lnSpc>
              <a:buFont typeface="Arial"/>
              <a:buChar char="•"/>
            </a:pPr>
            <a:r>
              <a:rPr lang="en-US" sz="2000" dirty="0">
                <a:latin typeface="+mn-lt"/>
              </a:rPr>
              <a:t>iOS 8</a:t>
            </a:r>
          </a:p>
          <a:p>
            <a:pPr>
              <a:lnSpc>
                <a:spcPct val="70000"/>
              </a:lnSpc>
              <a:buFont typeface="Arial"/>
              <a:buChar char="•"/>
            </a:pPr>
            <a:r>
              <a:rPr lang="en-US" sz="2000" dirty="0">
                <a:latin typeface="+mn-lt"/>
              </a:rPr>
              <a:t>iOS 9</a:t>
            </a:r>
          </a:p>
          <a:p>
            <a:pPr>
              <a:lnSpc>
                <a:spcPct val="70000"/>
              </a:lnSpc>
              <a:buFont typeface="Arial"/>
              <a:buChar char="•"/>
            </a:pPr>
            <a:r>
              <a:rPr lang="en-US" sz="2000" dirty="0">
                <a:latin typeface="+mn-lt"/>
              </a:rPr>
              <a:t>iOS 10</a:t>
            </a:r>
          </a:p>
        </p:txBody>
      </p:sp>
    </p:spTree>
    <p:extLst>
      <p:ext uri="{BB962C8B-B14F-4D97-AF65-F5344CB8AC3E}">
        <p14:creationId xmlns:p14="http://schemas.microsoft.com/office/powerpoint/2010/main" val="84481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3599" dirty="0"/>
              <a:t>Anything you can do in Objective-C, Swift, or Java</a:t>
            </a:r>
            <a:br>
              <a:rPr lang="en-US" sz="3599" dirty="0"/>
            </a:br>
            <a:r>
              <a:rPr lang="en-US" sz="3599" dirty="0"/>
              <a:t>can be done </a:t>
            </a:r>
            <a:r>
              <a:rPr lang="en-US" sz="3599" dirty="0">
                <a:latin typeface="+mn-lt"/>
              </a:rPr>
              <a:t>in C# with Xamarin</a:t>
            </a:r>
            <a:r>
              <a:rPr lang="en-US" sz="3599" dirty="0"/>
              <a:t>.</a:t>
            </a:r>
          </a:p>
        </p:txBody>
      </p:sp>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82060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Architecting Mobile Apps</a:t>
            </a:r>
          </a:p>
        </p:txBody>
      </p:sp>
    </p:spTree>
    <p:extLst>
      <p:ext uri="{BB962C8B-B14F-4D97-AF65-F5344CB8AC3E}">
        <p14:creationId xmlns:p14="http://schemas.microsoft.com/office/powerpoint/2010/main" val="23857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751" y="3025185"/>
            <a:ext cx="10056972" cy="944156"/>
          </a:xfrm>
        </p:spPr>
        <p:txBody>
          <a:bodyPr/>
          <a:lstStyle/>
          <a:p>
            <a:r>
              <a:rPr lang="en-US" dirty="0"/>
              <a:t>Development Experience</a:t>
            </a:r>
          </a:p>
        </p:txBody>
      </p:sp>
    </p:spTree>
    <p:extLst>
      <p:ext uri="{BB962C8B-B14F-4D97-AF65-F5344CB8AC3E}">
        <p14:creationId xmlns:p14="http://schemas.microsoft.com/office/powerpoint/2010/main" val="13488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 y="2001213"/>
            <a:ext cx="12434711" cy="2495272"/>
          </a:xfrm>
          <a:prstGeom prst="rect">
            <a:avLst/>
          </a:prstGeom>
          <a:noFill/>
        </p:spPr>
        <p:txBody>
          <a:bodyPr wrap="square" rtlCol="0">
            <a:spAutoFit/>
          </a:bodyPr>
          <a:lstStyle/>
          <a:p>
            <a:pPr algn="ctr"/>
            <a:r>
              <a:rPr lang="en-US" sz="7649" dirty="0">
                <a:solidFill>
                  <a:schemeClr val="bg1"/>
                </a:solidFill>
                <a:latin typeface="Segoe UI" charset="0"/>
                <a:ea typeface="Segoe UI" charset="0"/>
                <a:cs typeface="Segoe UI" charset="0"/>
              </a:rPr>
              <a:t>Xamarin is included</a:t>
            </a:r>
          </a:p>
          <a:p>
            <a:pPr algn="ctr"/>
            <a:r>
              <a:rPr lang="en-US" sz="7649"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75481" y="2125662"/>
            <a:ext cx="11885514" cy="2182284"/>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882" y="5966541"/>
            <a:ext cx="12160113" cy="669400"/>
          </a:xfrm>
          <a:prstGeom prst="rect">
            <a:avLst/>
          </a:prstGeom>
          <a:noFill/>
        </p:spPr>
        <p:txBody>
          <a:bodyPr wrap="square" lIns="93260" tIns="74608" rIns="93260" bIns="74608" rtlCol="0">
            <a:spAutoFit/>
          </a:bodyPr>
          <a:lstStyle/>
          <a:p>
            <a:pPr algn="ctr">
              <a:lnSpc>
                <a:spcPct val="90000"/>
              </a:lnSpc>
              <a:spcAft>
                <a:spcPts val="306"/>
              </a:spcAft>
            </a:pPr>
            <a:r>
              <a:rPr lang="en-US" sz="3672"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13821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882" y="1217047"/>
            <a:ext cx="12434711" cy="6339682"/>
          </a:xfrm>
          <a:prstGeom prst="rect">
            <a:avLst/>
          </a:prstGeom>
        </p:spPr>
      </p:pic>
    </p:spTree>
    <p:extLst>
      <p:ext uri="{BB962C8B-B14F-4D97-AF65-F5344CB8AC3E}">
        <p14:creationId xmlns:p14="http://schemas.microsoft.com/office/powerpoint/2010/main" val="95779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2" y="6346412"/>
            <a:ext cx="12434711" cy="742187"/>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538295" y="3746583"/>
            <a:ext cx="3018053" cy="44423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sp>
        <p:nvSpPr>
          <p:cNvPr id="8" name="Frame 7"/>
          <p:cNvSpPr/>
          <p:nvPr/>
        </p:nvSpPr>
        <p:spPr>
          <a:xfrm>
            <a:off x="6539083" y="2725002"/>
            <a:ext cx="2938874" cy="482346"/>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pic>
        <p:nvPicPr>
          <p:cNvPr id="3" name="Picture 2"/>
          <p:cNvPicPr>
            <a:picLocks noChangeAspect="1"/>
          </p:cNvPicPr>
          <p:nvPr/>
        </p:nvPicPr>
        <p:blipFill>
          <a:blip r:embed="rId2"/>
          <a:stretch>
            <a:fillRect/>
          </a:stretch>
        </p:blipFill>
        <p:spPr>
          <a:xfrm>
            <a:off x="1759628" y="1212855"/>
            <a:ext cx="8927334" cy="5021626"/>
          </a:xfrm>
          <a:prstGeom prst="rect">
            <a:avLst/>
          </a:prstGeom>
        </p:spPr>
      </p:pic>
    </p:spTree>
    <p:extLst>
      <p:ext uri="{BB962C8B-B14F-4D97-AF65-F5344CB8AC3E}">
        <p14:creationId xmlns:p14="http://schemas.microsoft.com/office/powerpoint/2010/main" val="2372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for Visual Studio</a:t>
            </a: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8745" y="1212849"/>
            <a:ext cx="10714176" cy="553565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79596" y="1833556"/>
            <a:ext cx="6494565" cy="4059104"/>
          </a:xfrm>
          <a:prstGeom prst="rect">
            <a:avLst/>
          </a:prstGeom>
        </p:spPr>
      </p:pic>
    </p:spTree>
    <p:extLst>
      <p:ext uri="{BB962C8B-B14F-4D97-AF65-F5344CB8AC3E}">
        <p14:creationId xmlns:p14="http://schemas.microsoft.com/office/powerpoint/2010/main" val="1158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0631" y="1930329"/>
            <a:ext cx="3693942" cy="3693942"/>
          </a:xfrm>
          <a:prstGeom prst="rect">
            <a:avLst/>
          </a:prstGeom>
        </p:spPr>
      </p:pic>
      <p:pic>
        <p:nvPicPr>
          <p:cNvPr id="11" name="Picture 10"/>
          <p:cNvPicPr>
            <a:picLocks noChangeAspect="1"/>
          </p:cNvPicPr>
          <p:nvPr/>
        </p:nvPicPr>
        <p:blipFill>
          <a:blip r:embed="rId4"/>
          <a:stretch>
            <a:fillRect/>
          </a:stretch>
        </p:blipFill>
        <p:spPr>
          <a:xfrm>
            <a:off x="4724572" y="295274"/>
            <a:ext cx="11374132" cy="6881350"/>
          </a:xfrm>
          <a:prstGeom prst="rect">
            <a:avLst/>
          </a:prstGeom>
        </p:spPr>
      </p:pic>
    </p:spTree>
    <p:extLst>
      <p:ext uri="{BB962C8B-B14F-4D97-AF65-F5344CB8AC3E}">
        <p14:creationId xmlns:p14="http://schemas.microsoft.com/office/powerpoint/2010/main" val="8314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8" name="Group 7"/>
          <p:cNvGrpSpPr/>
          <p:nvPr/>
        </p:nvGrpSpPr>
        <p:grpSpPr>
          <a:xfrm>
            <a:off x="4176027" y="908640"/>
            <a:ext cx="10192104" cy="5836768"/>
            <a:chOff x="4659313" y="1410393"/>
            <a:chExt cx="7532687" cy="4313785"/>
          </a:xfrm>
        </p:grpSpPr>
        <p:grpSp>
          <p:nvGrpSpPr>
            <p:cNvPr id="20" name="Group 19"/>
            <p:cNvGrpSpPr/>
            <p:nvPr/>
          </p:nvGrpSpPr>
          <p:grpSpPr>
            <a:xfrm>
              <a:off x="4659313" y="1410393"/>
              <a:ext cx="7532687" cy="4313785"/>
              <a:chOff x="3148968" y="1268868"/>
              <a:chExt cx="8934715" cy="5116692"/>
            </a:xfrm>
          </p:grpSpPr>
          <p:pic>
            <p:nvPicPr>
              <p:cNvPr id="9"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6698" y="1690892"/>
              <a:ext cx="5447976" cy="3404985"/>
            </a:xfrm>
            <a:prstGeom prst="rect">
              <a:avLst/>
            </a:prstGeom>
          </p:spPr>
        </p:pic>
      </p:grpSp>
      <p:sp>
        <p:nvSpPr>
          <p:cNvPr id="5" name="Title 1"/>
          <p:cNvSpPr txBox="1">
            <a:spLocks/>
          </p:cNvSpPr>
          <p:nvPr/>
        </p:nvSpPr>
        <p:spPr>
          <a:xfrm>
            <a:off x="720106" y="1856642"/>
            <a:ext cx="5401500" cy="1679518"/>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475">
              <a:defRPr/>
            </a:pPr>
            <a:r>
              <a:rPr lang="en-US" sz="4896">
                <a:solidFill>
                  <a:srgbClr val="002050">
                    <a:lumMod val="50000"/>
                    <a:lumOff val="50000"/>
                  </a:srgbClr>
                </a:solidFill>
                <a:cs typeface="Segoe UI Semilight" panose="020B0402040204020203" pitchFamily="34" charset="0"/>
              </a:rPr>
              <a:t>Visual Studio </a:t>
            </a:r>
            <a:br>
              <a:rPr lang="en-US" sz="4896">
                <a:solidFill>
                  <a:srgbClr val="002050">
                    <a:lumMod val="50000"/>
                    <a:lumOff val="50000"/>
                  </a:srgbClr>
                </a:solidFill>
                <a:cs typeface="Segoe UI Semilight" panose="020B0402040204020203" pitchFamily="34" charset="0"/>
              </a:rPr>
            </a:br>
            <a:r>
              <a:rPr lang="en-US" sz="4896">
                <a:solidFill>
                  <a:srgbClr val="002050">
                    <a:lumMod val="50000"/>
                    <a:lumOff val="50000"/>
                  </a:srgbClr>
                </a:solidFill>
                <a:cs typeface="Segoe UI Semilight" panose="020B0402040204020203" pitchFamily="34" charset="0"/>
              </a:rPr>
              <a:t>for Mac (Preview)</a:t>
            </a:r>
          </a:p>
        </p:txBody>
      </p:sp>
      <p:sp>
        <p:nvSpPr>
          <p:cNvPr id="7" name="Rectangle 6"/>
          <p:cNvSpPr/>
          <p:nvPr/>
        </p:nvSpPr>
        <p:spPr>
          <a:xfrm>
            <a:off x="734826" y="3710729"/>
            <a:ext cx="4598920" cy="2963120"/>
          </a:xfrm>
          <a:prstGeom prst="rect">
            <a:avLst/>
          </a:prstGeom>
        </p:spPr>
        <p:txBody>
          <a:bodyPr wrap="square" lIns="149196">
            <a:spAutoFit/>
          </a:bodyPr>
          <a:lstStyle/>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iOS, Android, &amp; </a:t>
            </a:r>
            <a:r>
              <a:rPr lang="en-US" sz="2856" kern="0" spc="-103" err="1">
                <a:ln w="3175">
                  <a:noFill/>
                </a:ln>
                <a:solidFill>
                  <a:srgbClr val="282D32"/>
                </a:solidFill>
                <a:latin typeface="+mj-lt"/>
                <a:cs typeface="Segoe UI Semibold" panose="020B0702040204020203" pitchFamily="34" charset="0"/>
                <a:sym typeface="Wingdings" panose="05000000000000000000" pitchFamily="2" charset="2"/>
              </a:rPr>
              <a:t>macOS</a:t>
            </a:r>
            <a:endParaRPr lang="en-US" sz="2856" kern="0" spc="-103">
              <a:ln w="3175">
                <a:noFill/>
              </a:ln>
              <a:solidFill>
                <a:srgbClr val="282D32"/>
              </a:solidFill>
              <a:latin typeface="+mj-lt"/>
              <a:cs typeface="Segoe UI Semibold" panose="020B0702040204020203" pitchFamily="34" charset="0"/>
              <a:sym typeface="Wingdings" panose="05000000000000000000" pitchFamily="2" charset="2"/>
            </a:endParaRP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.NET development</a:t>
            </a: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.NET Core &amp; ASP.NET Core</a:t>
            </a: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Tools for Azure</a:t>
            </a:r>
          </a:p>
          <a:p>
            <a:pPr defTabSz="950792">
              <a:spcBef>
                <a:spcPct val="0"/>
              </a:spcBef>
              <a:spcAft>
                <a:spcPts val="1224"/>
              </a:spcAft>
              <a:defRPr/>
            </a:pPr>
            <a:endParaRPr lang="en-US" sz="2856" kern="0" spc="-103">
              <a:ln w="3175">
                <a:noFill/>
              </a:ln>
              <a:solidFill>
                <a:srgbClr val="282D32"/>
              </a:solidFill>
              <a:latin typeface="+mj-lt"/>
              <a:cs typeface="Segoe UI Semibold" panose="020B0702040204020203" pitchFamily="34" charset="0"/>
              <a:sym typeface="Wingdings" panose="05000000000000000000" pitchFamily="2" charset="2"/>
            </a:endParaRPr>
          </a:p>
        </p:txBody>
      </p:sp>
    </p:spTree>
    <p:extLst>
      <p:ext uri="{BB962C8B-B14F-4D97-AF65-F5344CB8AC3E}">
        <p14:creationId xmlns:p14="http://schemas.microsoft.com/office/powerpoint/2010/main" val="1749009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22619" y="1668462"/>
            <a:ext cx="5595620" cy="3936351"/>
          </a:xfrm>
          <a:prstGeom prst="rect">
            <a:avLst/>
          </a:prstGeom>
          <a:noFill/>
        </p:spPr>
        <p:txBody>
          <a:bodyPr wrap="square" rtlCol="0">
            <a:spAutoFit/>
          </a:bodyPr>
          <a:lstStyle/>
          <a:p>
            <a:pPr marL="349724" indent="-349724">
              <a:buFont typeface="Arial" charset="0"/>
              <a:buChar char="•"/>
            </a:pPr>
            <a:r>
              <a:rPr lang="en-US" sz="4080" dirty="0">
                <a:solidFill>
                  <a:srgbClr val="404040"/>
                </a:solidFill>
                <a:latin typeface="+mj-lt"/>
                <a:ea typeface="Segoe UI" charset="0"/>
                <a:cs typeface="Segoe UI" charset="0"/>
              </a:rPr>
              <a:t>Multi-Touch Enabled</a:t>
            </a:r>
          </a:p>
          <a:p>
            <a:pPr marL="349724" indent="-349724">
              <a:buFont typeface="Arial" charset="0"/>
              <a:buChar char="•"/>
            </a:pPr>
            <a:r>
              <a:rPr lang="en-US" sz="4080" dirty="0">
                <a:solidFill>
                  <a:srgbClr val="404040"/>
                </a:solidFill>
                <a:latin typeface="+mj-lt"/>
                <a:ea typeface="Segoe UI" charset="0"/>
                <a:cs typeface="Segoe UI" charset="0"/>
              </a:rPr>
              <a:t>Pressure Sensitive</a:t>
            </a:r>
          </a:p>
          <a:p>
            <a:pPr marL="349724" indent="-349724">
              <a:buFont typeface="Arial" charset="0"/>
              <a:buChar char="•"/>
            </a:pPr>
            <a:r>
              <a:rPr lang="en-US" sz="4080" dirty="0">
                <a:solidFill>
                  <a:srgbClr val="404040"/>
                </a:solidFill>
                <a:latin typeface="+mj-lt"/>
                <a:ea typeface="Segoe UI" charset="0"/>
                <a:cs typeface="Segoe UI" charset="0"/>
              </a:rPr>
              <a:t>Super Fast</a:t>
            </a:r>
          </a:p>
          <a:p>
            <a:pPr marL="349724" indent="-349724">
              <a:buFont typeface="Arial" charset="0"/>
              <a:buChar char="•"/>
            </a:pPr>
            <a:r>
              <a:rPr lang="en-US" sz="4080" dirty="0">
                <a:solidFill>
                  <a:srgbClr val="404040"/>
                </a:solidFill>
                <a:latin typeface="+mj-lt"/>
                <a:ea typeface="Segoe UI" charset="0"/>
                <a:cs typeface="Segoe UI" charset="0"/>
              </a:rPr>
              <a:t>Rotate, screenshots, location changes</a:t>
            </a:r>
          </a:p>
          <a:p>
            <a:pPr marL="349724" indent="-349724">
              <a:buFont typeface="Arial" charset="0"/>
              <a:buChar char="•"/>
            </a:pPr>
            <a:r>
              <a:rPr lang="en-US" sz="408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136760" y="1100834"/>
            <a:ext cx="12434711" cy="6273312"/>
          </a:xfrm>
          <a:prstGeom prst="rect">
            <a:avLst/>
          </a:prstGeom>
        </p:spPr>
      </p:pic>
      <p:sp>
        <p:nvSpPr>
          <p:cNvPr id="6" name="Text Placeholder 3"/>
          <p:cNvSpPr txBox="1">
            <a:spLocks/>
          </p:cNvSpPr>
          <p:nvPr/>
        </p:nvSpPr>
        <p:spPr>
          <a:xfrm>
            <a:off x="275484" y="6383735"/>
            <a:ext cx="11885514" cy="313928"/>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32" dirty="0"/>
              <a:t>*Requires Visual Studio Enterprise</a:t>
            </a:r>
          </a:p>
        </p:txBody>
      </p:sp>
    </p:spTree>
    <p:extLst>
      <p:ext uri="{BB962C8B-B14F-4D97-AF65-F5344CB8AC3E}">
        <p14:creationId xmlns:p14="http://schemas.microsoft.com/office/powerpoint/2010/main" val="21449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Streamlined Development</a:t>
            </a:r>
          </a:p>
        </p:txBody>
      </p:sp>
    </p:spTree>
    <p:extLst>
      <p:ext uri="{BB962C8B-B14F-4D97-AF65-F5344CB8AC3E}">
        <p14:creationId xmlns:p14="http://schemas.microsoft.com/office/powerpoint/2010/main" val="155175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83503" y="2704322"/>
            <a:ext cx="5869469" cy="274253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83503" y="2226969"/>
            <a:ext cx="1939910" cy="454573"/>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248283" y="2226969"/>
            <a:ext cx="1939910" cy="45457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213062" y="2226969"/>
            <a:ext cx="1939910" cy="45457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7" name="Oval 46"/>
          <p:cNvSpPr/>
          <p:nvPr/>
        </p:nvSpPr>
        <p:spPr bwMode="auto">
          <a:xfrm>
            <a:off x="3853639" y="1259410"/>
            <a:ext cx="799637" cy="799635"/>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818420" y="1256415"/>
            <a:ext cx="799637" cy="799635"/>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7783199" y="1256415"/>
            <a:ext cx="799637" cy="799635"/>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Up Arrow 4"/>
          <p:cNvSpPr/>
          <p:nvPr/>
        </p:nvSpPr>
        <p:spPr bwMode="auto">
          <a:xfrm>
            <a:off x="3876896" y="2903486"/>
            <a:ext cx="753122" cy="68371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841676" y="2903486"/>
            <a:ext cx="753122" cy="68371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806455" y="2903486"/>
            <a:ext cx="753122" cy="68371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83503" y="3614706"/>
            <a:ext cx="5869469" cy="871764"/>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672" dirty="0">
                <a:solidFill>
                  <a:schemeClr val="bg1"/>
                </a:solidFill>
                <a:latin typeface="+mj-lt"/>
              </a:rPr>
              <a:t>Shared C# Backend</a:t>
            </a:r>
          </a:p>
        </p:txBody>
      </p:sp>
      <p:pic>
        <p:nvPicPr>
          <p:cNvPr id="19"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013599" y="148256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4104" y="1389207"/>
            <a:ext cx="428266" cy="515126"/>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67690" y="1422230"/>
            <a:ext cx="430653" cy="430527"/>
          </a:xfrm>
          <a:prstGeom prst="rect">
            <a:avLst/>
          </a:prstGeom>
        </p:spPr>
      </p:pic>
    </p:spTree>
    <p:extLst>
      <p:ext uri="{BB962C8B-B14F-4D97-AF65-F5344CB8AC3E}">
        <p14:creationId xmlns:p14="http://schemas.microsoft.com/office/powerpoint/2010/main" val="129258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solidFill>
                  <a:srgbClr val="00BBF1"/>
                </a:solidFill>
                <a:ea typeface="Segoe UI" pitchFamily="34" charset="0"/>
                <a:cs typeface="Segoe UI" pitchFamily="34" charset="0"/>
              </a:rPr>
              <a:t> </a:t>
            </a:r>
          </a:p>
        </p:txBody>
      </p:sp>
      <p:sp>
        <p:nvSpPr>
          <p:cNvPr id="33" name="Rectangle 32"/>
          <p:cNvSpPr/>
          <p:nvPr/>
        </p:nvSpPr>
        <p:spPr bwMode="auto">
          <a:xfrm>
            <a:off x="7325834" y="2488322"/>
            <a:ext cx="2159811" cy="82275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solidFill>
                  <a:schemeClr val="tx1"/>
                </a:solidFill>
                <a:ea typeface="Segoe UI" pitchFamily="34" charset="0"/>
                <a:cs typeface="Segoe UI" pitchFamily="34" charset="0"/>
              </a:rPr>
              <a:t> </a:t>
            </a:r>
          </a:p>
        </p:txBody>
      </p:sp>
      <p:sp>
        <p:nvSpPr>
          <p:cNvPr id="12" name="Rectangle 11"/>
          <p:cNvSpPr/>
          <p:nvPr/>
        </p:nvSpPr>
        <p:spPr bwMode="auto">
          <a:xfrm>
            <a:off x="5142977"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149242" y="2488322"/>
            <a:ext cx="2150608" cy="82275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950833"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61742" y="2488322"/>
            <a:ext cx="2155165" cy="82275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61741" y="2562243"/>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iOS</a:t>
            </a:r>
          </a:p>
        </p:txBody>
      </p:sp>
      <p:sp>
        <p:nvSpPr>
          <p:cNvPr id="22" name="TextBox 21"/>
          <p:cNvSpPr txBox="1"/>
          <p:nvPr/>
        </p:nvSpPr>
        <p:spPr>
          <a:xfrm>
            <a:off x="7336741" y="2574941"/>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Windows</a:t>
            </a:r>
          </a:p>
        </p:txBody>
      </p:sp>
      <p:sp>
        <p:nvSpPr>
          <p:cNvPr id="23" name="TextBox 22"/>
          <p:cNvSpPr txBox="1"/>
          <p:nvPr/>
        </p:nvSpPr>
        <p:spPr>
          <a:xfrm>
            <a:off x="5149239" y="2574941"/>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Android</a:t>
            </a:r>
          </a:p>
        </p:txBody>
      </p:sp>
      <p:sp>
        <p:nvSpPr>
          <p:cNvPr id="24" name="TextBox 23"/>
          <p:cNvSpPr txBox="1"/>
          <p:nvPr/>
        </p:nvSpPr>
        <p:spPr>
          <a:xfrm>
            <a:off x="2964679" y="3897849"/>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Objective-C</a:t>
            </a:r>
          </a:p>
          <a:p>
            <a:pPr algn="ctr" defTabSz="932305"/>
            <a:r>
              <a:rPr lang="en-US" sz="2000" kern="0" dirty="0">
                <a:solidFill>
                  <a:schemeClr val="bg1"/>
                </a:solidFill>
                <a:latin typeface="+mj-lt"/>
              </a:rPr>
              <a:t>Xcode</a:t>
            </a:r>
          </a:p>
        </p:txBody>
      </p:sp>
      <p:sp>
        <p:nvSpPr>
          <p:cNvPr id="25" name="TextBox 24"/>
          <p:cNvSpPr txBox="1"/>
          <p:nvPr/>
        </p:nvSpPr>
        <p:spPr>
          <a:xfrm>
            <a:off x="7339680" y="3897849"/>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C#</a:t>
            </a:r>
          </a:p>
          <a:p>
            <a:pPr algn="ctr" defTabSz="932305"/>
            <a:r>
              <a:rPr lang="en-US" sz="2000" kern="0" dirty="0">
                <a:solidFill>
                  <a:schemeClr val="bg1"/>
                </a:solidFill>
                <a:latin typeface="+mj-lt"/>
              </a:rPr>
              <a:t>Visual Studio</a:t>
            </a:r>
          </a:p>
        </p:txBody>
      </p:sp>
      <p:sp>
        <p:nvSpPr>
          <p:cNvPr id="26" name="TextBox 25"/>
          <p:cNvSpPr txBox="1"/>
          <p:nvPr/>
        </p:nvSpPr>
        <p:spPr>
          <a:xfrm>
            <a:off x="5152179" y="3897850"/>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Java</a:t>
            </a:r>
          </a:p>
          <a:p>
            <a:pPr algn="ctr" defTabSz="932305"/>
            <a:r>
              <a:rPr lang="en-US" sz="2000" kern="0" dirty="0">
                <a:solidFill>
                  <a:schemeClr val="bg1"/>
                </a:solidFill>
                <a:latin typeface="+mj-lt"/>
              </a:rPr>
              <a:t>Android Studio</a:t>
            </a:r>
          </a:p>
        </p:txBody>
      </p:sp>
      <p:sp>
        <p:nvSpPr>
          <p:cNvPr id="28" name="TextBox 27"/>
          <p:cNvSpPr txBox="1"/>
          <p:nvPr/>
        </p:nvSpPr>
        <p:spPr>
          <a:xfrm>
            <a:off x="427859" y="5655622"/>
            <a:ext cx="11580758" cy="647649"/>
          </a:xfrm>
          <a:prstGeom prst="rect">
            <a:avLst/>
          </a:prstGeom>
          <a:noFill/>
        </p:spPr>
        <p:txBody>
          <a:bodyPr wrap="square" lIns="182855" tIns="146283" rIns="182855" bIns="146283" rtlCol="0">
            <a:spAutoFit/>
          </a:bodyPr>
          <a:lstStyle/>
          <a:p>
            <a:pPr algn="ctr" defTabSz="932305"/>
            <a:r>
              <a:rPr lang="en-US" sz="2244" kern="0" dirty="0"/>
              <a:t>No shared code • Many languages &amp; development environments • Multiple teams</a:t>
            </a:r>
          </a:p>
        </p:txBody>
      </p:sp>
      <p:sp>
        <p:nvSpPr>
          <p:cNvPr id="29" name="Left Brace 28"/>
          <p:cNvSpPr/>
          <p:nvPr/>
        </p:nvSpPr>
        <p:spPr>
          <a:xfrm rot="5400000">
            <a:off x="6099988" y="591"/>
            <a:ext cx="236503" cy="1094584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298"/>
            <a:endParaRPr lang="en-US" sz="1801" kern="0">
              <a:ln w="38100" cmpd="sng">
                <a:solidFill>
                  <a:srgbClr val="000000"/>
                </a:solidFill>
                <a:prstDash val="dash"/>
              </a:ln>
              <a:solidFill>
                <a:sysClr val="windowText" lastClr="000000"/>
              </a:solidFill>
            </a:endParaRPr>
          </a:p>
        </p:txBody>
      </p:sp>
      <p:sp>
        <p:nvSpPr>
          <p:cNvPr id="47" name="Oval 46"/>
          <p:cNvSpPr/>
          <p:nvPr/>
        </p:nvSpPr>
        <p:spPr bwMode="auto">
          <a:xfrm>
            <a:off x="3639720" y="1497213"/>
            <a:ext cx="802996" cy="802996"/>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831864" y="1494206"/>
            <a:ext cx="802996" cy="802996"/>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8017659" y="1506904"/>
            <a:ext cx="802996" cy="802996"/>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solidFill>
                <a:schemeClr val="tx1"/>
              </a:solidFill>
              <a:ea typeface="Segoe UI" pitchFamily="34" charset="0"/>
              <a:cs typeface="Segoe UI" pitchFamily="34" charset="0"/>
            </a:endParaRPr>
          </a:p>
        </p:txBody>
      </p:sp>
      <p:pic>
        <p:nvPicPr>
          <p:cNvPr id="27"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23342" y="1768234"/>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5680" y="1633872"/>
            <a:ext cx="435364" cy="523664"/>
          </a:xfrm>
          <a:prstGeom prst="rect">
            <a:avLst/>
          </a:prstGeom>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8831" y="1708599"/>
            <a:ext cx="420652" cy="420528"/>
          </a:xfrm>
          <a:prstGeom prst="rect">
            <a:avLst/>
          </a:prstGeom>
        </p:spPr>
      </p:pic>
    </p:spTree>
    <p:extLst>
      <p:ext uri="{BB962C8B-B14F-4D97-AF65-F5344CB8AC3E}">
        <p14:creationId xmlns:p14="http://schemas.microsoft.com/office/powerpoint/2010/main" val="192394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1062343"/>
            <a:ext cx="3877140" cy="1583541"/>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351707" y="3148869"/>
            <a:ext cx="4053966" cy="228294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mj-lt"/>
              </a:rPr>
              <a:t>What if we didn’t have to write this code?</a:t>
            </a:r>
            <a:br>
              <a:rPr lang="en-US" sz="2800" dirty="0">
                <a:solidFill>
                  <a:schemeClr val="tx1"/>
                </a:solidFill>
                <a:latin typeface="+mj-lt"/>
              </a:rPr>
            </a:br>
            <a:endParaRPr lang="en-US" sz="2800" dirty="0">
              <a:solidFill>
                <a:schemeClr val="tx1"/>
              </a:solidFill>
              <a:latin typeface="+mj-lt"/>
            </a:endParaRPr>
          </a:p>
          <a:p>
            <a:pPr marL="0" indent="0"/>
            <a:r>
              <a:rPr lang="en-US" sz="2800" dirty="0">
                <a:solidFill>
                  <a:schemeClr val="tx1"/>
                </a:solidFill>
                <a:latin typeface="+mj-lt"/>
              </a:rPr>
              <a:t>What if we could access it from shared code?</a:t>
            </a:r>
          </a:p>
          <a:p>
            <a:pPr marL="0" indent="0"/>
            <a:endParaRPr lang="en-US" sz="2800" dirty="0">
              <a:solidFill>
                <a:schemeClr val="tx1"/>
              </a:solidFill>
              <a:latin typeface="+mj-lt"/>
            </a:endParaRPr>
          </a:p>
        </p:txBody>
      </p:sp>
      <p:grpSp>
        <p:nvGrpSpPr>
          <p:cNvPr id="27" name="Group 26"/>
          <p:cNvGrpSpPr/>
          <p:nvPr/>
        </p:nvGrpSpPr>
        <p:grpSpPr>
          <a:xfrm>
            <a:off x="713473" y="1241606"/>
            <a:ext cx="6203969" cy="445939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sp>
            <p:nvSpPr>
              <p:cNvPr id="55" name="Oval 54"/>
              <p:cNvSpPr/>
              <p:nvPr/>
            </p:nvSpPr>
            <p:spPr bwMode="auto">
              <a:xfrm>
                <a:off x="1583263"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p:cNvSpPr/>
              <p:nvPr/>
            </p:nvSpPr>
            <p:spPr bwMode="auto">
              <a:xfrm>
                <a:off x="3357681"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095034" y="1838670"/>
                <a:ext cx="625794"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extBox 31"/>
            <p:cNvSpPr txBox="1"/>
            <p:nvPr/>
          </p:nvSpPr>
          <p:spPr>
            <a:xfrm>
              <a:off x="1009461" y="2609179"/>
              <a:ext cx="1701611"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7"/>
              <a:ext cx="1711153"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90"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grpSp>
      <p:pic>
        <p:nvPicPr>
          <p:cNvPr id="25"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89106" y="1454549"/>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1537" y="1351613"/>
            <a:ext cx="428266" cy="515126"/>
          </a:xfrm>
          <a:prstGeom prst="rect">
            <a:avLst/>
          </a:prstGeom>
        </p:spPr>
      </p:pic>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2853" y="1394212"/>
            <a:ext cx="430653" cy="430527"/>
          </a:xfrm>
          <a:prstGeom prst="rect">
            <a:avLst/>
          </a:prstGeom>
        </p:spPr>
      </p:pic>
    </p:spTree>
    <p:extLst>
      <p:ext uri="{BB962C8B-B14F-4D97-AF65-F5344CB8AC3E}">
        <p14:creationId xmlns:p14="http://schemas.microsoft.com/office/powerpoint/2010/main" val="61412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7"/>
              <a:ext cx="6073333" cy="676803"/>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264" dirty="0">
                  <a:solidFill>
                    <a:schemeClr val="bg1"/>
                  </a:solidFill>
                  <a:latin typeface="+mj-lt"/>
                </a:rPr>
                <a:t>Speak(“Hello World”);</a:t>
              </a:r>
            </a:p>
          </p:txBody>
        </p:sp>
        <p:sp>
          <p:nvSpPr>
            <p:cNvPr id="54" name="Oval 53"/>
            <p:cNvSpPr/>
            <p:nvPr/>
          </p:nvSpPr>
          <p:spPr bwMode="auto">
            <a:xfrm>
              <a:off x="3697708" y="3749787"/>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5733924" y="3749787"/>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7757253" y="3749787"/>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25227" y="465141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4104" y="4565887"/>
            <a:ext cx="428266" cy="515126"/>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15678" y="4608185"/>
            <a:ext cx="430653" cy="430527"/>
          </a:xfrm>
          <a:prstGeom prst="rect">
            <a:avLst/>
          </a:prstGeom>
        </p:spPr>
      </p:pic>
    </p:spTree>
    <p:extLst>
      <p:ext uri="{BB962C8B-B14F-4D97-AF65-F5344CB8AC3E}">
        <p14:creationId xmlns:p14="http://schemas.microsoft.com/office/powerpoint/2010/main" val="8488213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4"/>
            <a:ext cx="6523821" cy="917575"/>
          </a:xfrm>
        </p:spPr>
        <p:txBody>
          <a:bodyPr/>
          <a:lstStyle/>
          <a:p>
            <a:r>
              <a:rPr lang="en-US" dirty="0"/>
              <a:t>Plugins for </a:t>
            </a:r>
            <a:r>
              <a:rPr lang="en-US" sz="4794" dirty="0"/>
              <a:t>Xamarin</a:t>
            </a:r>
          </a:p>
        </p:txBody>
      </p:sp>
      <p:sp>
        <p:nvSpPr>
          <p:cNvPr id="44" name="Rectangle 43"/>
          <p:cNvSpPr/>
          <p:nvPr/>
        </p:nvSpPr>
        <p:spPr bwMode="auto">
          <a:xfrm>
            <a:off x="1382865"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82866" y="2420214"/>
            <a:ext cx="9670743" cy="999811"/>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5" y="4174408"/>
            <a:ext cx="9670744" cy="144938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2" y="513501"/>
            <a:ext cx="5823803" cy="525223"/>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a:t>github.com/xamarin/plugins</a:t>
            </a:r>
          </a:p>
          <a:p>
            <a:pPr algn="ctr"/>
            <a:endParaRPr lang="en-US" sz="2856"/>
          </a:p>
        </p:txBody>
      </p:sp>
    </p:spTree>
    <p:extLst>
      <p:ext uri="{BB962C8B-B14F-4D97-AF65-F5344CB8AC3E}">
        <p14:creationId xmlns:p14="http://schemas.microsoft.com/office/powerpoint/2010/main" val="4072179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Microsoft’s complete mobile DevOps solution</a:t>
            </a:r>
            <a:endParaRPr lang="en-US" dirty="0"/>
          </a:p>
        </p:txBody>
      </p:sp>
      <p:pic>
        <p:nvPicPr>
          <p:cNvPr id="30" name="Picture 29"/>
          <p:cNvPicPr>
            <a:picLocks noChangeAspect="1"/>
          </p:cNvPicPr>
          <p:nvPr/>
        </p:nvPicPr>
        <p:blipFill>
          <a:blip r:embed="rId3"/>
          <a:stretch>
            <a:fillRect/>
          </a:stretch>
        </p:blipFill>
        <p:spPr>
          <a:xfrm>
            <a:off x="-50040" y="3336218"/>
            <a:ext cx="12484751" cy="238751"/>
          </a:xfrm>
          <a:prstGeom prst="rect">
            <a:avLst/>
          </a:prstGeom>
          <a:solidFill>
            <a:srgbClr val="02AFCD">
              <a:alpha val="14000"/>
            </a:srgbClr>
          </a:solidFill>
        </p:spPr>
      </p:pic>
      <p:grpSp>
        <p:nvGrpSpPr>
          <p:cNvPr id="9" name="Group 8"/>
          <p:cNvGrpSpPr/>
          <p:nvPr/>
        </p:nvGrpSpPr>
        <p:grpSpPr>
          <a:xfrm>
            <a:off x="-388845" y="2355598"/>
            <a:ext cx="3174655" cy="2699766"/>
            <a:chOff x="-707085" y="4618923"/>
            <a:chExt cx="6226261" cy="5294890"/>
          </a:xfrm>
        </p:grpSpPr>
        <p:pic>
          <p:nvPicPr>
            <p:cNvPr id="29" name="Picture 28"/>
            <p:cNvPicPr>
              <a:picLocks noChangeAspect="1"/>
            </p:cNvPicPr>
            <p:nvPr/>
          </p:nvPicPr>
          <p:blipFill rotWithShape="1">
            <a:blip r:embed="rId4"/>
            <a:srcRect b="38240"/>
            <a:stretch/>
          </p:blipFill>
          <p:spPr>
            <a:xfrm>
              <a:off x="-707085" y="4618923"/>
              <a:ext cx="6226261" cy="3915477"/>
            </a:xfrm>
            <a:prstGeom prst="rect">
              <a:avLst/>
            </a:prstGeom>
          </p:spPr>
        </p:pic>
        <p:sp>
          <p:nvSpPr>
            <p:cNvPr id="8" name="TextBox 7"/>
            <p:cNvSpPr txBox="1"/>
            <p:nvPr/>
          </p:nvSpPr>
          <p:spPr>
            <a:xfrm>
              <a:off x="838950" y="8867225"/>
              <a:ext cx="3134186"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Develop</a:t>
              </a:r>
            </a:p>
          </p:txBody>
        </p:sp>
      </p:grpSp>
      <p:grpSp>
        <p:nvGrpSpPr>
          <p:cNvPr id="10" name="Group 9"/>
          <p:cNvGrpSpPr/>
          <p:nvPr/>
        </p:nvGrpSpPr>
        <p:grpSpPr>
          <a:xfrm>
            <a:off x="2135387" y="2355598"/>
            <a:ext cx="3174655" cy="2697781"/>
            <a:chOff x="4243542" y="4618923"/>
            <a:chExt cx="6226261" cy="5290997"/>
          </a:xfrm>
        </p:grpSpPr>
        <p:pic>
          <p:nvPicPr>
            <p:cNvPr id="25" name="Picture 24"/>
            <p:cNvPicPr>
              <a:picLocks noChangeAspect="1"/>
            </p:cNvPicPr>
            <p:nvPr/>
          </p:nvPicPr>
          <p:blipFill rotWithShape="1">
            <a:blip r:embed="rId5"/>
            <a:srcRect b="39326"/>
            <a:stretch/>
          </p:blipFill>
          <p:spPr>
            <a:xfrm>
              <a:off x="4243542" y="4618923"/>
              <a:ext cx="6226261" cy="3846651"/>
            </a:xfrm>
            <a:prstGeom prst="rect">
              <a:avLst/>
            </a:prstGeom>
          </p:spPr>
        </p:pic>
        <p:sp>
          <p:nvSpPr>
            <p:cNvPr id="15" name="TextBox 14"/>
            <p:cNvSpPr txBox="1"/>
            <p:nvPr/>
          </p:nvSpPr>
          <p:spPr>
            <a:xfrm>
              <a:off x="5789579" y="8863331"/>
              <a:ext cx="3134186" cy="1046589"/>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Test</a:t>
              </a:r>
            </a:p>
          </p:txBody>
        </p:sp>
      </p:grpSp>
      <p:grpSp>
        <p:nvGrpSpPr>
          <p:cNvPr id="11" name="Group 10"/>
          <p:cNvGrpSpPr/>
          <p:nvPr/>
        </p:nvGrpSpPr>
        <p:grpSpPr>
          <a:xfrm>
            <a:off x="4659618" y="2355598"/>
            <a:ext cx="3169389" cy="2699766"/>
            <a:chOff x="9194170" y="4618923"/>
            <a:chExt cx="6215933" cy="5294890"/>
          </a:xfrm>
        </p:grpSpPr>
        <p:pic>
          <p:nvPicPr>
            <p:cNvPr id="28" name="Picture 27"/>
            <p:cNvPicPr>
              <a:picLocks noChangeAspect="1"/>
            </p:cNvPicPr>
            <p:nvPr/>
          </p:nvPicPr>
          <p:blipFill rotWithShape="1">
            <a:blip r:embed="rId6"/>
            <a:srcRect b="36999"/>
            <a:stretch/>
          </p:blipFill>
          <p:spPr>
            <a:xfrm>
              <a:off x="9194170" y="4618923"/>
              <a:ext cx="6215933" cy="3994135"/>
            </a:xfrm>
            <a:prstGeom prst="rect">
              <a:avLst/>
            </a:prstGeom>
          </p:spPr>
        </p:pic>
        <p:sp>
          <p:nvSpPr>
            <p:cNvPr id="16" name="TextBox 15"/>
            <p:cNvSpPr txBox="1"/>
            <p:nvPr/>
          </p:nvSpPr>
          <p:spPr>
            <a:xfrm>
              <a:off x="10735042" y="8867225"/>
              <a:ext cx="3134186"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Build</a:t>
              </a:r>
            </a:p>
          </p:txBody>
        </p:sp>
      </p:grpSp>
      <p:grpSp>
        <p:nvGrpSpPr>
          <p:cNvPr id="12" name="Group 11"/>
          <p:cNvGrpSpPr/>
          <p:nvPr/>
        </p:nvGrpSpPr>
        <p:grpSpPr>
          <a:xfrm>
            <a:off x="7178586" y="2355598"/>
            <a:ext cx="3174655" cy="2699766"/>
            <a:chOff x="14134467" y="4618923"/>
            <a:chExt cx="6226261" cy="5294890"/>
          </a:xfrm>
        </p:grpSpPr>
        <p:pic>
          <p:nvPicPr>
            <p:cNvPr id="31" name="Picture 30"/>
            <p:cNvPicPr>
              <a:picLocks noChangeAspect="1"/>
            </p:cNvPicPr>
            <p:nvPr/>
          </p:nvPicPr>
          <p:blipFill rotWithShape="1">
            <a:blip r:embed="rId7"/>
            <a:srcRect b="36999"/>
            <a:stretch/>
          </p:blipFill>
          <p:spPr>
            <a:xfrm>
              <a:off x="14134467" y="4618923"/>
              <a:ext cx="6226261" cy="3994135"/>
            </a:xfrm>
            <a:prstGeom prst="rect">
              <a:avLst/>
            </a:prstGeom>
          </p:spPr>
        </p:pic>
        <p:sp>
          <p:nvSpPr>
            <p:cNvPr id="17" name="TextBox 16"/>
            <p:cNvSpPr txBox="1"/>
            <p:nvPr/>
          </p:nvSpPr>
          <p:spPr>
            <a:xfrm>
              <a:off x="15410102" y="8867225"/>
              <a:ext cx="3969619"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Distribute</a:t>
              </a:r>
            </a:p>
          </p:txBody>
        </p:sp>
      </p:grpSp>
      <p:grpSp>
        <p:nvGrpSpPr>
          <p:cNvPr id="13" name="Group 12"/>
          <p:cNvGrpSpPr/>
          <p:nvPr/>
        </p:nvGrpSpPr>
        <p:grpSpPr>
          <a:xfrm>
            <a:off x="9702819" y="2355598"/>
            <a:ext cx="3174655" cy="2699766"/>
            <a:chOff x="19085096" y="4618923"/>
            <a:chExt cx="6226261" cy="5294890"/>
          </a:xfrm>
        </p:grpSpPr>
        <p:pic>
          <p:nvPicPr>
            <p:cNvPr id="32" name="Picture 31"/>
            <p:cNvPicPr>
              <a:picLocks noChangeAspect="1"/>
            </p:cNvPicPr>
            <p:nvPr/>
          </p:nvPicPr>
          <p:blipFill rotWithShape="1">
            <a:blip r:embed="rId8"/>
            <a:srcRect b="38860"/>
            <a:stretch/>
          </p:blipFill>
          <p:spPr>
            <a:xfrm>
              <a:off x="19085096" y="4618923"/>
              <a:ext cx="6226261" cy="3876148"/>
            </a:xfrm>
            <a:prstGeom prst="rect">
              <a:avLst/>
            </a:prstGeom>
          </p:spPr>
        </p:pic>
        <p:sp>
          <p:nvSpPr>
            <p:cNvPr id="18" name="TextBox 17"/>
            <p:cNvSpPr txBox="1"/>
            <p:nvPr/>
          </p:nvSpPr>
          <p:spPr>
            <a:xfrm>
              <a:off x="20213416" y="8867225"/>
              <a:ext cx="3969619"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Monitor</a:t>
              </a:r>
            </a:p>
          </p:txBody>
        </p:sp>
      </p:grpSp>
      <p:sp>
        <p:nvSpPr>
          <p:cNvPr id="19" name="Title 3"/>
          <p:cNvSpPr txBox="1">
            <a:spLocks/>
          </p:cNvSpPr>
          <p:nvPr/>
        </p:nvSpPr>
        <p:spPr>
          <a:xfrm>
            <a:off x="31698" y="52756"/>
            <a:ext cx="12215224" cy="1351759"/>
          </a:xfrm>
          <a:prstGeom prst="rect">
            <a:avLst/>
          </a:prstGeom>
        </p:spPr>
        <p:txBody>
          <a:bodyPr vert="horz" wrap="square" lIns="74597" tIns="46623" rIns="74597" bIns="46623" rtlCol="0" anchor="t">
            <a:normAutofit/>
          </a:bodyPr>
          <a:lst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1828476"/>
            <a:endParaRPr lang="en-US" sz="4080" dirty="0"/>
          </a:p>
        </p:txBody>
      </p:sp>
    </p:spTree>
    <p:extLst>
      <p:ext uri="{BB962C8B-B14F-4D97-AF65-F5344CB8AC3E}">
        <p14:creationId xmlns:p14="http://schemas.microsoft.com/office/powerpoint/2010/main" val="2606629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540847" y="2699204"/>
            <a:ext cx="1123004" cy="1527564"/>
          </a:xfrm>
          <a:prstGeom prst="rect">
            <a:avLst/>
          </a:prstGeom>
        </p:spPr>
      </p:pic>
      <p:pic>
        <p:nvPicPr>
          <p:cNvPr id="7" name="Picture 6"/>
          <p:cNvPicPr>
            <a:picLocks noChangeAspect="1"/>
          </p:cNvPicPr>
          <p:nvPr/>
        </p:nvPicPr>
        <p:blipFill>
          <a:blip r:embed="rId3"/>
          <a:stretch>
            <a:fillRect/>
          </a:stretch>
        </p:blipFill>
        <p:spPr>
          <a:xfrm>
            <a:off x="1613749" y="1630654"/>
            <a:ext cx="1529170" cy="541917"/>
          </a:xfrm>
          <a:prstGeom prst="rect">
            <a:avLst/>
          </a:prstGeom>
        </p:spPr>
      </p:pic>
      <p:pic>
        <p:nvPicPr>
          <p:cNvPr id="9" name="Picture 8"/>
          <p:cNvPicPr>
            <a:picLocks noChangeAspect="1"/>
          </p:cNvPicPr>
          <p:nvPr/>
        </p:nvPicPr>
        <p:blipFill>
          <a:blip r:embed="rId4"/>
          <a:stretch>
            <a:fillRect/>
          </a:stretch>
        </p:blipFill>
        <p:spPr>
          <a:xfrm>
            <a:off x="3656371" y="824352"/>
            <a:ext cx="1389669" cy="547281"/>
          </a:xfrm>
          <a:prstGeom prst="rect">
            <a:avLst/>
          </a:prstGeom>
        </p:spPr>
      </p:pic>
      <p:pic>
        <p:nvPicPr>
          <p:cNvPr id="10" name="Picture 9"/>
          <p:cNvPicPr>
            <a:picLocks noChangeAspect="1"/>
          </p:cNvPicPr>
          <p:nvPr/>
        </p:nvPicPr>
        <p:blipFill>
          <a:blip r:embed="rId5"/>
          <a:stretch>
            <a:fillRect/>
          </a:stretch>
        </p:blipFill>
        <p:spPr>
          <a:xfrm>
            <a:off x="5474962" y="1692657"/>
            <a:ext cx="2323270" cy="498992"/>
          </a:xfrm>
          <a:prstGeom prst="rect">
            <a:avLst/>
          </a:prstGeom>
        </p:spPr>
      </p:pic>
      <p:pic>
        <p:nvPicPr>
          <p:cNvPr id="14" name="Picture 13"/>
          <p:cNvPicPr>
            <a:picLocks noChangeAspect="1"/>
          </p:cNvPicPr>
          <p:nvPr/>
        </p:nvPicPr>
        <p:blipFill>
          <a:blip r:embed="rId6"/>
          <a:stretch>
            <a:fillRect/>
          </a:stretch>
        </p:blipFill>
        <p:spPr>
          <a:xfrm>
            <a:off x="7274413" y="715689"/>
            <a:ext cx="2199861" cy="498992"/>
          </a:xfrm>
          <a:prstGeom prst="rect">
            <a:avLst/>
          </a:prstGeom>
        </p:spPr>
      </p:pic>
      <p:grpSp>
        <p:nvGrpSpPr>
          <p:cNvPr id="25" name="Group 24"/>
          <p:cNvGrpSpPr/>
          <p:nvPr/>
        </p:nvGrpSpPr>
        <p:grpSpPr>
          <a:xfrm>
            <a:off x="9053088" y="3271247"/>
            <a:ext cx="2973048" cy="686585"/>
            <a:chOff x="9732872" y="4028071"/>
            <a:chExt cx="1732683" cy="400140"/>
          </a:xfrm>
        </p:grpSpPr>
        <p:sp>
          <p:nvSpPr>
            <p:cNvPr id="74" name="TextBox 73"/>
            <p:cNvSpPr txBox="1"/>
            <p:nvPr/>
          </p:nvSpPr>
          <p:spPr>
            <a:xfrm>
              <a:off x="10274848" y="4053852"/>
              <a:ext cx="1190707"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9180367" y="1936227"/>
            <a:ext cx="2783566" cy="721444"/>
            <a:chOff x="1037953" y="299060"/>
            <a:chExt cx="1622254" cy="420455"/>
          </a:xfrm>
        </p:grpSpPr>
        <p:pic>
          <p:nvPicPr>
            <p:cNvPr id="17" name="Picture 16"/>
            <p:cNvPicPr>
              <a:picLocks noChangeAspect="1"/>
            </p:cNvPicPr>
            <p:nvPr/>
          </p:nvPicPr>
          <p:blipFill>
            <a:blip r:embed="rId8"/>
            <a:stretch>
              <a:fillRect/>
            </a:stretch>
          </p:blipFill>
          <p:spPr>
            <a:xfrm>
              <a:off x="1037953" y="299060"/>
              <a:ext cx="335160" cy="410400"/>
            </a:xfrm>
            <a:prstGeom prst="rect">
              <a:avLst/>
            </a:prstGeom>
          </p:spPr>
        </p:pic>
        <p:sp>
          <p:nvSpPr>
            <p:cNvPr id="53" name="TextBox 52"/>
            <p:cNvSpPr txBox="1"/>
            <p:nvPr/>
          </p:nvSpPr>
          <p:spPr>
            <a:xfrm>
              <a:off x="1428152" y="397354"/>
              <a:ext cx="1232055"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19786" y="3637670"/>
            <a:ext cx="2296028" cy="798083"/>
            <a:chOff x="788293" y="5082871"/>
            <a:chExt cx="1338118"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54786"/>
              <a:ext cx="821636"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63637" y="4575939"/>
            <a:ext cx="4030501" cy="856764"/>
            <a:chOff x="945613" y="3735903"/>
            <a:chExt cx="2348964"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39866"/>
              <a:ext cx="1863459"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53464" y="2670819"/>
            <a:ext cx="3634198" cy="657244"/>
            <a:chOff x="398413" y="3007109"/>
            <a:chExt cx="2117999" cy="383040"/>
          </a:xfrm>
        </p:grpSpPr>
        <p:sp>
          <p:nvSpPr>
            <p:cNvPr id="63" name="TextBox 62"/>
            <p:cNvSpPr txBox="1"/>
            <p:nvPr/>
          </p:nvSpPr>
          <p:spPr>
            <a:xfrm>
              <a:off x="857364" y="3020292"/>
              <a:ext cx="1659048"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8254190" y="5212978"/>
            <a:ext cx="3642237" cy="862634"/>
            <a:chOff x="9000731" y="4515809"/>
            <a:chExt cx="2122685" cy="502740"/>
          </a:xfrm>
        </p:grpSpPr>
        <p:sp>
          <p:nvSpPr>
            <p:cNvPr id="60" name="TextBox 59"/>
            <p:cNvSpPr txBox="1"/>
            <p:nvPr/>
          </p:nvSpPr>
          <p:spPr>
            <a:xfrm>
              <a:off x="9534446" y="4591313"/>
              <a:ext cx="1588970"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00731" y="4515809"/>
              <a:ext cx="554040" cy="502740"/>
            </a:xfrm>
            <a:prstGeom prst="rect">
              <a:avLst/>
            </a:prstGeom>
          </p:spPr>
        </p:pic>
      </p:grpSp>
      <p:grpSp>
        <p:nvGrpSpPr>
          <p:cNvPr id="24" name="Group 23"/>
          <p:cNvGrpSpPr/>
          <p:nvPr/>
        </p:nvGrpSpPr>
        <p:grpSpPr>
          <a:xfrm>
            <a:off x="9530879" y="4151284"/>
            <a:ext cx="2336382" cy="938920"/>
            <a:chOff x="10310502" y="2808057"/>
            <a:chExt cx="1361638" cy="547200"/>
          </a:xfrm>
        </p:grpSpPr>
        <p:sp>
          <p:nvSpPr>
            <p:cNvPr id="50" name="TextBox 49"/>
            <p:cNvSpPr txBox="1"/>
            <p:nvPr/>
          </p:nvSpPr>
          <p:spPr>
            <a:xfrm>
              <a:off x="10849017" y="2922346"/>
              <a:ext cx="823123"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94" name="Group 93"/>
          <p:cNvGrpSpPr/>
          <p:nvPr/>
        </p:nvGrpSpPr>
        <p:grpSpPr>
          <a:xfrm>
            <a:off x="2887479" y="5608537"/>
            <a:ext cx="2005663" cy="752506"/>
            <a:chOff x="2716950" y="3143371"/>
            <a:chExt cx="1184749" cy="444507"/>
          </a:xfrm>
        </p:grpSpPr>
        <p:sp>
          <p:nvSpPr>
            <p:cNvPr id="95" name="TextBox 94"/>
            <p:cNvSpPr txBox="1"/>
            <p:nvPr/>
          </p:nvSpPr>
          <p:spPr>
            <a:xfrm>
              <a:off x="3220866" y="3161906"/>
              <a:ext cx="680833" cy="326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4"/>
            <a:stretch>
              <a:fillRect/>
            </a:stretch>
          </p:blipFill>
          <p:spPr>
            <a:xfrm>
              <a:off x="2716950" y="3143371"/>
              <a:ext cx="510710" cy="444507"/>
            </a:xfrm>
            <a:prstGeom prst="rect">
              <a:avLst/>
            </a:prstGeom>
          </p:spPr>
        </p:pic>
      </p:grpSp>
      <p:pic>
        <p:nvPicPr>
          <p:cNvPr id="98" name="Picture 97"/>
          <p:cNvPicPr>
            <a:picLocks noChangeAspect="1"/>
          </p:cNvPicPr>
          <p:nvPr/>
        </p:nvPicPr>
        <p:blipFill>
          <a:blip r:embed="rId15"/>
          <a:stretch>
            <a:fillRect/>
          </a:stretch>
        </p:blipFill>
        <p:spPr>
          <a:xfrm>
            <a:off x="4644984" y="2677429"/>
            <a:ext cx="3113780" cy="2005842"/>
          </a:xfrm>
          <a:prstGeom prst="rect">
            <a:avLst/>
          </a:prstGeom>
        </p:spPr>
      </p:pic>
    </p:spTree>
    <p:extLst>
      <p:ext uri="{BB962C8B-B14F-4D97-AF65-F5344CB8AC3E}">
        <p14:creationId xmlns:p14="http://schemas.microsoft.com/office/powerpoint/2010/main" val="14459425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Rounded Corners 66"/>
          <p:cNvSpPr/>
          <p:nvPr/>
        </p:nvSpPr>
        <p:spPr>
          <a:xfrm>
            <a:off x="2572840" y="799209"/>
            <a:ext cx="7341905" cy="2708212"/>
          </a:xfrm>
          <a:prstGeom prst="roundRect">
            <a:avLst>
              <a:gd name="adj" fmla="val 13598"/>
            </a:avLst>
          </a:prstGeom>
          <a:solidFill>
            <a:srgbClr val="0078D7"/>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noAutofit/>
          </a:bodyPr>
          <a:lstStyle/>
          <a:p>
            <a:pPr algn="ctr" defTabSz="841765" hangingPunct="0">
              <a:defRPr/>
            </a:pPr>
            <a:endParaRPr lang="en-US" sz="3264">
              <a:solidFill>
                <a:srgbClr val="FFFFFF"/>
              </a:solidFill>
              <a:latin typeface="Helvetica Light"/>
              <a:sym typeface="Helvetica Light"/>
            </a:endParaRPr>
          </a:p>
        </p:txBody>
      </p:sp>
      <p:pic>
        <p:nvPicPr>
          <p:cNvPr id="5" name="Picture 4"/>
          <p:cNvPicPr>
            <a:picLocks noChangeAspect="1"/>
          </p:cNvPicPr>
          <p:nvPr/>
        </p:nvPicPr>
        <p:blipFill>
          <a:blip r:embed="rId2"/>
          <a:stretch>
            <a:fillRect/>
          </a:stretch>
        </p:blipFill>
        <p:spPr>
          <a:xfrm>
            <a:off x="7540847" y="4444795"/>
            <a:ext cx="1123004" cy="1527564"/>
          </a:xfrm>
          <a:prstGeom prst="rect">
            <a:avLst/>
          </a:prstGeom>
        </p:spPr>
      </p:pic>
      <p:pic>
        <p:nvPicPr>
          <p:cNvPr id="7" name="Picture 6"/>
          <p:cNvPicPr>
            <a:picLocks noChangeAspect="1"/>
          </p:cNvPicPr>
          <p:nvPr/>
        </p:nvPicPr>
        <p:blipFill>
          <a:blip r:embed="rId3"/>
          <a:stretch>
            <a:fillRect/>
          </a:stretch>
        </p:blipFill>
        <p:spPr>
          <a:xfrm>
            <a:off x="2925499" y="1111966"/>
            <a:ext cx="894040" cy="316835"/>
          </a:xfrm>
          <a:prstGeom prst="rect">
            <a:avLst/>
          </a:prstGeom>
        </p:spPr>
      </p:pic>
      <p:pic>
        <p:nvPicPr>
          <p:cNvPr id="9" name="Picture 8"/>
          <p:cNvPicPr>
            <a:picLocks noChangeAspect="1"/>
          </p:cNvPicPr>
          <p:nvPr/>
        </p:nvPicPr>
        <p:blipFill>
          <a:blip r:embed="rId4"/>
          <a:stretch>
            <a:fillRect/>
          </a:stretch>
        </p:blipFill>
        <p:spPr>
          <a:xfrm>
            <a:off x="5525303" y="1108831"/>
            <a:ext cx="812479" cy="319971"/>
          </a:xfrm>
          <a:prstGeom prst="rect">
            <a:avLst/>
          </a:prstGeom>
        </p:spPr>
      </p:pic>
      <p:pic>
        <p:nvPicPr>
          <p:cNvPr id="10" name="Picture 9"/>
          <p:cNvPicPr>
            <a:picLocks noChangeAspect="1"/>
          </p:cNvPicPr>
          <p:nvPr/>
        </p:nvPicPr>
        <p:blipFill>
          <a:blip r:embed="rId5"/>
          <a:stretch>
            <a:fillRect/>
          </a:stretch>
        </p:blipFill>
        <p:spPr>
          <a:xfrm>
            <a:off x="5506253" y="1667624"/>
            <a:ext cx="1358315" cy="291738"/>
          </a:xfrm>
          <a:prstGeom prst="rect">
            <a:avLst/>
          </a:prstGeom>
        </p:spPr>
      </p:pic>
      <p:pic>
        <p:nvPicPr>
          <p:cNvPr id="14" name="Picture 13"/>
          <p:cNvPicPr>
            <a:picLocks noChangeAspect="1"/>
          </p:cNvPicPr>
          <p:nvPr/>
        </p:nvPicPr>
        <p:blipFill>
          <a:blip r:embed="rId6"/>
          <a:stretch>
            <a:fillRect/>
          </a:stretch>
        </p:blipFill>
        <p:spPr>
          <a:xfrm>
            <a:off x="8112146" y="1109645"/>
            <a:ext cx="1286162" cy="291738"/>
          </a:xfrm>
          <a:prstGeom prst="rect">
            <a:avLst/>
          </a:prstGeom>
        </p:spPr>
      </p:pic>
      <p:grpSp>
        <p:nvGrpSpPr>
          <p:cNvPr id="25" name="Group 24"/>
          <p:cNvGrpSpPr/>
          <p:nvPr/>
        </p:nvGrpSpPr>
        <p:grpSpPr>
          <a:xfrm>
            <a:off x="7922501" y="1636912"/>
            <a:ext cx="1755531" cy="401417"/>
            <a:chOff x="9732872" y="4028071"/>
            <a:chExt cx="1749947" cy="400140"/>
          </a:xfrm>
        </p:grpSpPr>
        <p:sp>
          <p:nvSpPr>
            <p:cNvPr id="74" name="TextBox 73"/>
            <p:cNvSpPr txBox="1"/>
            <p:nvPr/>
          </p:nvSpPr>
          <p:spPr>
            <a:xfrm>
              <a:off x="10274849" y="4035133"/>
              <a:ext cx="1207970"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5519317" y="2721624"/>
            <a:ext cx="1611407" cy="440571"/>
            <a:chOff x="1069143" y="299060"/>
            <a:chExt cx="1606283" cy="439171"/>
          </a:xfrm>
        </p:grpSpPr>
        <p:pic>
          <p:nvPicPr>
            <p:cNvPr id="17" name="Picture 16"/>
            <p:cNvPicPr>
              <a:picLocks noChangeAspect="1"/>
            </p:cNvPicPr>
            <p:nvPr/>
          </p:nvPicPr>
          <p:blipFill>
            <a:blip r:embed="rId8"/>
            <a:stretch>
              <a:fillRect/>
            </a:stretch>
          </p:blipFill>
          <p:spPr>
            <a:xfrm>
              <a:off x="1069143" y="299060"/>
              <a:ext cx="335160" cy="410400"/>
            </a:xfrm>
            <a:prstGeom prst="rect">
              <a:avLst/>
            </a:prstGeom>
          </p:spPr>
        </p:pic>
        <p:sp>
          <p:nvSpPr>
            <p:cNvPr id="53" name="TextBox 52"/>
            <p:cNvSpPr txBox="1"/>
            <p:nvPr/>
          </p:nvSpPr>
          <p:spPr>
            <a:xfrm>
              <a:off x="1428152" y="378636"/>
              <a:ext cx="124727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7953391" y="2744330"/>
            <a:ext cx="1367708" cy="466604"/>
            <a:chOff x="788293" y="5082871"/>
            <a:chExt cx="1363357"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36068"/>
              <a:ext cx="846875"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806158" y="1572635"/>
            <a:ext cx="2353861" cy="500914"/>
            <a:chOff x="945613" y="3735903"/>
            <a:chExt cx="2346376"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21148"/>
              <a:ext cx="1860871"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825867" y="2223342"/>
            <a:ext cx="2128184" cy="389816"/>
            <a:chOff x="398413" y="3001573"/>
            <a:chExt cx="2121415" cy="388576"/>
          </a:xfrm>
        </p:grpSpPr>
        <p:sp>
          <p:nvSpPr>
            <p:cNvPr id="63" name="TextBox 62"/>
            <p:cNvSpPr txBox="1"/>
            <p:nvPr/>
          </p:nvSpPr>
          <p:spPr>
            <a:xfrm>
              <a:off x="857364" y="3001573"/>
              <a:ext cx="166246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5379324" y="2159865"/>
            <a:ext cx="2099794" cy="504344"/>
            <a:chOff x="9038160" y="4515809"/>
            <a:chExt cx="2093116" cy="502740"/>
          </a:xfrm>
        </p:grpSpPr>
        <p:sp>
          <p:nvSpPr>
            <p:cNvPr id="60" name="TextBox 59"/>
            <p:cNvSpPr txBox="1"/>
            <p:nvPr/>
          </p:nvSpPr>
          <p:spPr>
            <a:xfrm>
              <a:off x="9534446" y="4572596"/>
              <a:ext cx="1596830"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38160" y="4515809"/>
              <a:ext cx="554040" cy="502740"/>
            </a:xfrm>
            <a:prstGeom prst="rect">
              <a:avLst/>
            </a:prstGeom>
          </p:spPr>
        </p:pic>
      </p:grpSp>
      <p:grpSp>
        <p:nvGrpSpPr>
          <p:cNvPr id="24" name="Group 23"/>
          <p:cNvGrpSpPr/>
          <p:nvPr/>
        </p:nvGrpSpPr>
        <p:grpSpPr>
          <a:xfrm>
            <a:off x="7928760" y="2128990"/>
            <a:ext cx="1390268" cy="548945"/>
            <a:chOff x="10310502" y="2808057"/>
            <a:chExt cx="1385848" cy="547200"/>
          </a:xfrm>
        </p:grpSpPr>
        <p:sp>
          <p:nvSpPr>
            <p:cNvPr id="50" name="TextBox 49"/>
            <p:cNvSpPr txBox="1"/>
            <p:nvPr/>
          </p:nvSpPr>
          <p:spPr>
            <a:xfrm>
              <a:off x="10849017" y="2903627"/>
              <a:ext cx="847333"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3" name="Group 2"/>
          <p:cNvGrpSpPr/>
          <p:nvPr/>
        </p:nvGrpSpPr>
        <p:grpSpPr>
          <a:xfrm>
            <a:off x="2772409" y="2811615"/>
            <a:ext cx="1215939" cy="455809"/>
            <a:chOff x="2716950" y="3140902"/>
            <a:chExt cx="1192374" cy="446976"/>
          </a:xfrm>
        </p:grpSpPr>
        <p:sp>
          <p:nvSpPr>
            <p:cNvPr id="52" name="TextBox 51"/>
            <p:cNvSpPr txBox="1"/>
            <p:nvPr/>
          </p:nvSpPr>
          <p:spPr>
            <a:xfrm>
              <a:off x="3220866" y="3140902"/>
              <a:ext cx="688458" cy="353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a:stretch>
              <a:fillRect/>
            </a:stretch>
          </p:blipFill>
          <p:spPr>
            <a:xfrm>
              <a:off x="2716950" y="3143371"/>
              <a:ext cx="510710" cy="444507"/>
            </a:xfrm>
            <a:prstGeom prst="rect">
              <a:avLst/>
            </a:prstGeom>
          </p:spPr>
        </p:pic>
      </p:grpSp>
      <p:sp>
        <p:nvSpPr>
          <p:cNvPr id="68" name="TextBox 67"/>
          <p:cNvSpPr txBox="1"/>
          <p:nvPr/>
        </p:nvSpPr>
        <p:spPr>
          <a:xfrm>
            <a:off x="3874784" y="1637488"/>
            <a:ext cx="4819764" cy="552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algn="ct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Visual Studio Mobile Center</a:t>
            </a:r>
          </a:p>
        </p:txBody>
      </p:sp>
      <p:sp>
        <p:nvSpPr>
          <p:cNvPr id="69" name="TextBox 68"/>
          <p:cNvSpPr txBox="1"/>
          <p:nvPr/>
        </p:nvSpPr>
        <p:spPr>
          <a:xfrm>
            <a:off x="3696154" y="2253574"/>
            <a:ext cx="5278276" cy="680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spAutoFit/>
          </a:bodyPr>
          <a:lstStyle/>
          <a:p>
            <a:pPr algn="ctr" defTabSz="841765" hangingPunct="0">
              <a:defRPr/>
            </a:pPr>
            <a:r>
              <a:rPr lang="en-US" sz="3672" kern="0" dirty="0">
                <a:solidFill>
                  <a:schemeClr val="bg1"/>
                </a:solidFill>
                <a:latin typeface="Segoe UI" panose="020B0502040204020203" pitchFamily="34" charset="0"/>
                <a:cs typeface="Segoe UI" panose="020B0502040204020203" pitchFamily="34" charset="0"/>
                <a:sym typeface="Helvetica Light"/>
              </a:rPr>
              <a:t>m</a:t>
            </a:r>
            <a:r>
              <a:rPr lang="en-US" sz="3672" dirty="0">
                <a:solidFill>
                  <a:schemeClr val="bg1"/>
                </a:solidFill>
                <a:latin typeface="Segoe UI" panose="020B0502040204020203" pitchFamily="34" charset="0"/>
                <a:cs typeface="Segoe UI" panose="020B0502040204020203" pitchFamily="34" charset="0"/>
                <a:sym typeface="Helvetica Light"/>
              </a:rPr>
              <a:t>obile.azure.com</a:t>
            </a:r>
          </a:p>
        </p:txBody>
      </p:sp>
      <p:pic>
        <p:nvPicPr>
          <p:cNvPr id="73" name="Picture 72"/>
          <p:cNvPicPr>
            <a:picLocks noChangeAspect="1"/>
          </p:cNvPicPr>
          <p:nvPr/>
        </p:nvPicPr>
        <p:blipFill>
          <a:blip r:embed="rId15"/>
          <a:stretch>
            <a:fillRect/>
          </a:stretch>
        </p:blipFill>
        <p:spPr>
          <a:xfrm>
            <a:off x="4644984" y="4558614"/>
            <a:ext cx="3113780" cy="2005842"/>
          </a:xfrm>
          <a:prstGeom prst="rect">
            <a:avLst/>
          </a:prstGeom>
        </p:spPr>
      </p:pic>
      <p:cxnSp>
        <p:nvCxnSpPr>
          <p:cNvPr id="75" name="Straight Connector 74"/>
          <p:cNvCxnSpPr>
            <a:cxnSpLocks/>
            <a:endCxn id="73" idx="0"/>
          </p:cNvCxnSpPr>
          <p:nvPr/>
        </p:nvCxnSpPr>
        <p:spPr>
          <a:xfrm>
            <a:off x="6201874" y="3355649"/>
            <a:ext cx="0" cy="1202965"/>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31118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1500"/>
                            </p:stCondLst>
                            <p:childTnLst>
                              <p:par>
                                <p:cTn id="55" presetID="22" presetClass="entr" presetSubtype="4" fill="hold" nodeType="after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down)">
                                      <p:cBhvr>
                                        <p:cTn id="57" dur="500"/>
                                        <p:tgtEl>
                                          <p:spTgt spid="75"/>
                                        </p:tgtEl>
                                      </p:cBhvr>
                                    </p:animEffect>
                                  </p:childTnLst>
                                </p:cTn>
                              </p:par>
                              <p:par>
                                <p:cTn id="58" presetID="10" presetClass="exit" presetSubtype="0" fill="hold" nodeType="withEffect">
                                  <p:stCondLst>
                                    <p:cond delay="250"/>
                                  </p:stCondLst>
                                  <p:childTnLst>
                                    <p:animEffect transition="out" filter="fade">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64" y="906462"/>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Thank You!</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6507101" y="2811629"/>
            <a:ext cx="4903645" cy="961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a:cs typeface="Arial"/>
              </a:rPr>
              <a:t>Allan Pead</a:t>
            </a:r>
          </a:p>
          <a:p>
            <a:r>
              <a:rPr lang="en-US" sz="2000" dirty="0">
                <a:latin typeface="+mj-lt"/>
                <a:cs typeface="Arial"/>
              </a:rPr>
              <a:t>Xamarin MVP, Microsoft MVP, </a:t>
            </a:r>
          </a:p>
          <a:p>
            <a:r>
              <a:rPr lang="en-US" sz="2000" dirty="0">
                <a:latin typeface="+mj-lt"/>
                <a:cs typeface="Arial"/>
              </a:rPr>
              <a:t>Xamarin Insider</a:t>
            </a: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16"/>
            <a:ext cx="9731582" cy="452432"/>
            <a:chOff x="1735137" y="5935662"/>
            <a:chExt cx="9732963" cy="452496"/>
          </a:xfrm>
        </p:grpSpPr>
        <p:sp>
          <p:nvSpPr>
            <p:cNvPr id="10" name="TextBox 9"/>
            <p:cNvSpPr txBox="1"/>
            <p:nvPr/>
          </p:nvSpPr>
          <p:spPr>
            <a:xfrm>
              <a:off x="1735137" y="5935662"/>
              <a:ext cx="2863294" cy="452496"/>
            </a:xfrm>
            <a:prstGeom prst="rect">
              <a:avLst/>
            </a:prstGeom>
            <a:noFill/>
          </p:spPr>
          <p:txBody>
            <a:bodyPr wrap="square" rtlCol="0">
              <a:spAutoFit/>
            </a:bodyPr>
            <a:lstStyle/>
            <a:p>
              <a:pPr>
                <a:lnSpc>
                  <a:spcPct val="130000"/>
                </a:lnSpc>
              </a:pPr>
              <a:r>
                <a:rPr lang="en-US" dirty="0">
                  <a:latin typeface="+mj-lt"/>
                  <a:cs typeface="Arial"/>
                </a:rPr>
                <a:t>Email:  adpead@gmail.com</a:t>
              </a:r>
            </a:p>
          </p:txBody>
        </p:sp>
        <p:sp>
          <p:nvSpPr>
            <p:cNvPr id="11" name="TextBox 10"/>
            <p:cNvSpPr txBox="1"/>
            <p:nvPr/>
          </p:nvSpPr>
          <p:spPr>
            <a:xfrm>
              <a:off x="5379917" y="5935662"/>
              <a:ext cx="4115384" cy="452496"/>
            </a:xfrm>
            <a:prstGeom prst="rect">
              <a:avLst/>
            </a:prstGeom>
            <a:noFill/>
          </p:spPr>
          <p:txBody>
            <a:bodyPr wrap="square" rtlCol="0">
              <a:spAutoFit/>
            </a:bodyPr>
            <a:lstStyle/>
            <a:p>
              <a:pPr algn="ctr">
                <a:lnSpc>
                  <a:spcPct val="130000"/>
                </a:lnSpc>
              </a:pPr>
              <a:r>
                <a:rPr lang="en-US" dirty="0">
                  <a:latin typeface="+mj-lt"/>
                  <a:cs typeface="Arial"/>
                </a:rPr>
                <a:t>Blog:  http://www.explorationspace.co.za</a:t>
              </a:r>
            </a:p>
          </p:txBody>
        </p:sp>
        <p:sp>
          <p:nvSpPr>
            <p:cNvPr id="15" name="TextBox 14"/>
            <p:cNvSpPr txBox="1"/>
            <p:nvPr/>
          </p:nvSpPr>
          <p:spPr>
            <a:xfrm>
              <a:off x="8978900" y="5935662"/>
              <a:ext cx="2489200" cy="452496"/>
            </a:xfrm>
            <a:prstGeom prst="rect">
              <a:avLst/>
            </a:prstGeom>
            <a:noFill/>
          </p:spPr>
          <p:txBody>
            <a:bodyPr wrap="square" rtlCol="0">
              <a:spAutoFit/>
            </a:bodyPr>
            <a:lstStyle/>
            <a:p>
              <a:pPr algn="r">
                <a:lnSpc>
                  <a:spcPct val="130000"/>
                </a:lnSpc>
              </a:pPr>
              <a:r>
                <a:rPr lang="en-US" dirty="0">
                  <a:latin typeface="+mj-lt"/>
                  <a:cs typeface="Arial"/>
                </a:rPr>
                <a:t>Twitter: @</a:t>
              </a:r>
              <a:r>
                <a:rPr lang="en-US" dirty="0" err="1">
                  <a:latin typeface="+mj-lt"/>
                  <a:cs typeface="Arial"/>
                </a:rPr>
                <a:t>adpead</a:t>
              </a:r>
              <a:endParaRPr lang="en-US" dirty="0">
                <a:latin typeface="+mj-lt"/>
                <a:cs typeface="Arial"/>
              </a:endParaRPr>
            </a:p>
          </p:txBody>
        </p:sp>
      </p:grpSp>
      <p:pic>
        <p:nvPicPr>
          <p:cNvPr id="13" name="Picture 12"/>
          <p:cNvPicPr>
            <a:picLocks noChangeAspect="1"/>
          </p:cNvPicPr>
          <p:nvPr/>
        </p:nvPicPr>
        <p:blipFill>
          <a:blip r:embed="rId3"/>
          <a:stretch>
            <a:fillRect/>
          </a:stretch>
        </p:blipFill>
        <p:spPr>
          <a:xfrm>
            <a:off x="6507101" y="4175501"/>
            <a:ext cx="1161389" cy="1411346"/>
          </a:xfrm>
          <a:prstGeom prst="rect">
            <a:avLst/>
          </a:prstGeom>
        </p:spPr>
      </p:pic>
      <p:pic>
        <p:nvPicPr>
          <p:cNvPr id="16" name="Picture 15" descr="XamLogo"/>
          <p:cNvPicPr/>
          <p:nvPr/>
        </p:nvPicPr>
        <p:blipFill>
          <a:blip r:embed="rId4">
            <a:extLst>
              <a:ext uri="{28A0092B-C50C-407E-A947-70E740481C1C}">
                <a14:useLocalDpi xmlns:a14="http://schemas.microsoft.com/office/drawing/2010/main" val="0"/>
              </a:ext>
            </a:extLst>
          </a:blip>
          <a:srcRect/>
          <a:stretch>
            <a:fillRect/>
          </a:stretch>
        </p:blipFill>
        <p:spPr bwMode="auto">
          <a:xfrm>
            <a:off x="10250097" y="4634347"/>
            <a:ext cx="2000250" cy="952500"/>
          </a:xfrm>
          <a:prstGeom prst="rect">
            <a:avLst/>
          </a:prstGeom>
          <a:noFill/>
          <a:ln>
            <a:noFill/>
          </a:ln>
        </p:spPr>
      </p:pic>
      <p:pic>
        <p:nvPicPr>
          <p:cNvPr id="17" name="Picture 16" descr="MVP_Logo_Horizontal_Preferred_Cyan300_CMYK_72ppi"/>
          <p:cNvPicPr/>
          <p:nvPr/>
        </p:nvPicPr>
        <p:blipFill>
          <a:blip r:embed="rId5">
            <a:extLst>
              <a:ext uri="{28A0092B-C50C-407E-A947-70E740481C1C}">
                <a14:useLocalDpi xmlns:a14="http://schemas.microsoft.com/office/drawing/2010/main" val="0"/>
              </a:ext>
            </a:extLst>
          </a:blip>
          <a:srcRect/>
          <a:stretch>
            <a:fillRect/>
          </a:stretch>
        </p:blipFill>
        <p:spPr bwMode="auto">
          <a:xfrm>
            <a:off x="7830746" y="4643872"/>
            <a:ext cx="2295525" cy="942975"/>
          </a:xfrm>
          <a:prstGeom prst="rect">
            <a:avLst/>
          </a:prstGeom>
          <a:noFill/>
          <a:ln>
            <a:noFill/>
          </a:ln>
        </p:spPr>
      </p:pic>
      <p:sp>
        <p:nvSpPr>
          <p:cNvPr id="2" name="Rectangle 1"/>
          <p:cNvSpPr/>
          <p:nvPr/>
        </p:nvSpPr>
        <p:spPr>
          <a:xfrm>
            <a:off x="1735774" y="1973110"/>
            <a:ext cx="5226052" cy="3539430"/>
          </a:xfrm>
          <a:prstGeom prst="rect">
            <a:avLst/>
          </a:prstGeom>
        </p:spPr>
        <p:txBody>
          <a:bodyPr wrap="square">
            <a:spAutoFit/>
          </a:bodyPr>
          <a:lstStyle/>
          <a:p>
            <a:r>
              <a:rPr lang="en-US" sz="1400" b="1" dirty="0"/>
              <a:t>Local Slack Community</a:t>
            </a:r>
          </a:p>
          <a:p>
            <a:r>
              <a:rPr lang="en-US" sz="1400" dirty="0"/>
              <a:t>https://zatech.slack.com #</a:t>
            </a:r>
            <a:r>
              <a:rPr lang="en-US" sz="1400" dirty="0" err="1"/>
              <a:t>xamarin</a:t>
            </a:r>
            <a:endParaRPr lang="en-US" sz="1400" dirty="0"/>
          </a:p>
          <a:p>
            <a:endParaRPr lang="en-US" sz="1400" dirty="0"/>
          </a:p>
          <a:p>
            <a:r>
              <a:rPr lang="en-US" sz="1400" b="1" dirty="0"/>
              <a:t>Xamarin Learning Resources </a:t>
            </a:r>
          </a:p>
          <a:p>
            <a:r>
              <a:rPr lang="en-ZA" sz="1400" dirty="0">
                <a:hlinkClick r:id="rId6"/>
              </a:rPr>
              <a:t>https://developer.xamarin.com/guides/</a:t>
            </a:r>
            <a:endParaRPr lang="en-ZA" sz="1400" dirty="0"/>
          </a:p>
          <a:p>
            <a:endParaRPr lang="en-US" sz="1400" dirty="0"/>
          </a:p>
          <a:p>
            <a:r>
              <a:rPr lang="en-US" sz="1400" b="1" dirty="0"/>
              <a:t>Xamarin University</a:t>
            </a:r>
          </a:p>
          <a:p>
            <a:r>
              <a:rPr lang="en-US" sz="1400" dirty="0">
                <a:hlinkClick r:id="rId7"/>
              </a:rPr>
              <a:t>https://www.xamarin.com/university</a:t>
            </a:r>
            <a:endParaRPr lang="en-US" sz="1400" dirty="0"/>
          </a:p>
          <a:p>
            <a:endParaRPr lang="en-US" sz="1400" dirty="0"/>
          </a:p>
          <a:p>
            <a:r>
              <a:rPr lang="en-US" sz="1400" b="1" dirty="0"/>
              <a:t>Learn and share with your local community</a:t>
            </a:r>
          </a:p>
          <a:p>
            <a:endParaRPr lang="en-US" sz="1400" b="1" dirty="0"/>
          </a:p>
          <a:p>
            <a:r>
              <a:rPr lang="en-US" sz="1400" b="1" dirty="0"/>
              <a:t>Xamarin User Groups</a:t>
            </a:r>
          </a:p>
          <a:p>
            <a:r>
              <a:rPr lang="en-US" sz="1400" dirty="0"/>
              <a:t>Cape Town (@CTXUG)</a:t>
            </a:r>
          </a:p>
          <a:p>
            <a:r>
              <a:rPr lang="en-US" sz="1400" dirty="0"/>
              <a:t>Johannesburg (@GXUGSA)</a:t>
            </a:r>
          </a:p>
          <a:p>
            <a:r>
              <a:rPr lang="en-US" sz="1400" dirty="0"/>
              <a:t>Durban (@DXUGSA)</a:t>
            </a:r>
          </a:p>
          <a:p>
            <a:endParaRPr lang="en-US" sz="1400" dirty="0"/>
          </a:p>
        </p:txBody>
      </p:sp>
    </p:spTree>
    <p:extLst>
      <p:ext uri="{BB962C8B-B14F-4D97-AF65-F5344CB8AC3E}">
        <p14:creationId xmlns:p14="http://schemas.microsoft.com/office/powerpoint/2010/main" val="19655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6103955" y="820927"/>
            <a:ext cx="228568" cy="9269685"/>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298"/>
            <a:endParaRPr lang="en-US" sz="1801" kern="0">
              <a:ln w="38100" cmpd="sng">
                <a:solidFill>
                  <a:srgbClr val="000000"/>
                </a:solidFill>
                <a:prstDash val="dash"/>
              </a:ln>
              <a:solidFill>
                <a:sysClr val="windowText" lastClr="000000"/>
              </a:solidFill>
            </a:endParaRPr>
          </a:p>
        </p:txBody>
      </p:sp>
      <p:grpSp>
        <p:nvGrpSpPr>
          <p:cNvPr id="57" name="Group 56"/>
          <p:cNvGrpSpPr/>
          <p:nvPr/>
        </p:nvGrpSpPr>
        <p:grpSpPr>
          <a:xfrm>
            <a:off x="4878579" y="1862180"/>
            <a:ext cx="2679320" cy="267932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82855" tIns="146283" rIns="182855" bIns="146283" rtlCol="0">
              <a:spAutoFit/>
            </a:bodyPr>
            <a:lstStyle/>
            <a:p>
              <a:pPr algn="ctr" defTabSz="932305"/>
              <a:r>
                <a:rPr lang="en-US" sz="1801"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28762" y="2002225"/>
            <a:ext cx="2758974" cy="2367711"/>
          </a:xfrm>
          <a:prstGeom prst="rect">
            <a:avLst/>
          </a:prstGeom>
          <a:noFill/>
        </p:spPr>
        <p:txBody>
          <a:bodyPr wrap="square" lIns="182855" tIns="146283" rIns="182855" bIns="146283" rtlCol="0">
            <a:spAutoFit/>
          </a:bodyPr>
          <a:lstStyle/>
          <a:p>
            <a:pPr algn="r" defTabSz="932305">
              <a:lnSpc>
                <a:spcPct val="110000"/>
              </a:lnSpc>
            </a:pPr>
            <a:r>
              <a:rPr lang="en-US" sz="3001" kern="0" dirty="0"/>
              <a:t>Lua</a:t>
            </a:r>
          </a:p>
          <a:p>
            <a:pPr algn="r" defTabSz="932305">
              <a:lnSpc>
                <a:spcPct val="110000"/>
              </a:lnSpc>
            </a:pPr>
            <a:r>
              <a:rPr lang="en-US" sz="3001" kern="0" dirty="0"/>
              <a:t>Javascript</a:t>
            </a:r>
          </a:p>
          <a:p>
            <a:pPr algn="r" defTabSz="932305">
              <a:lnSpc>
                <a:spcPct val="110000"/>
              </a:lnSpc>
            </a:pPr>
            <a:r>
              <a:rPr lang="en-US" sz="3001" kern="0" dirty="0"/>
              <a:t>Actionscript</a:t>
            </a:r>
          </a:p>
          <a:p>
            <a:pPr algn="r" defTabSz="932305">
              <a:lnSpc>
                <a:spcPct val="110000"/>
              </a:lnSpc>
            </a:pPr>
            <a:r>
              <a:rPr lang="en-US" sz="3001" kern="0" dirty="0"/>
              <a:t>HTML+CSS</a:t>
            </a:r>
          </a:p>
        </p:txBody>
      </p:sp>
      <p:cxnSp>
        <p:nvCxnSpPr>
          <p:cNvPr id="38" name="Straight Arrow Connector 37"/>
          <p:cNvCxnSpPr/>
          <p:nvPr/>
        </p:nvCxnSpPr>
        <p:spPr>
          <a:xfrm>
            <a:off x="4011401" y="2433599"/>
            <a:ext cx="87829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1" y="2954225"/>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1" y="3474851"/>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3995477"/>
            <a:ext cx="86559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7" y="1773291"/>
            <a:ext cx="2180525" cy="2857095"/>
            <a:chOff x="7744886" y="1892300"/>
            <a:chExt cx="2180835" cy="2857500"/>
          </a:xfrm>
        </p:grpSpPr>
        <p:sp>
          <p:nvSpPr>
            <p:cNvPr id="5" name="Oval 4"/>
            <p:cNvSpPr/>
            <p:nvPr/>
          </p:nvSpPr>
          <p:spPr bwMode="auto">
            <a:xfrm>
              <a:off x="9116486" y="1892300"/>
              <a:ext cx="803108" cy="803108"/>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9113144" y="2917992"/>
              <a:ext cx="803108" cy="803108"/>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9122613" y="3946692"/>
              <a:ext cx="803108" cy="803108"/>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9" y="5633910"/>
            <a:ext cx="11580758" cy="647649"/>
          </a:xfrm>
          <a:prstGeom prst="rect">
            <a:avLst/>
          </a:prstGeom>
          <a:noFill/>
        </p:spPr>
        <p:txBody>
          <a:bodyPr wrap="square" lIns="182855" tIns="146283" rIns="182855" bIns="146283" rtlCol="0">
            <a:spAutoFit/>
          </a:bodyPr>
          <a:lstStyle/>
          <a:p>
            <a:pPr algn="ctr" defTabSz="932305"/>
            <a:r>
              <a:rPr lang="en-US" sz="2244" kern="0" dirty="0"/>
              <a:t>Limited native API access • Slow performance  •  Poor user experience</a:t>
            </a:r>
          </a:p>
        </p:txBody>
      </p:sp>
      <p:pic>
        <p:nvPicPr>
          <p:cNvPr id="31" name="Picture 2" descr="http://www.freeiconspng.com/uploads/ios-7-logo-png-14.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262933" y="2034620"/>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62933" y="2940007"/>
            <a:ext cx="435364" cy="523664"/>
          </a:xfrm>
          <a:prstGeom prst="rect">
            <a:avLst/>
          </a:prstGeom>
        </p:spPr>
      </p:pic>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62933" y="4031522"/>
            <a:ext cx="420652" cy="420528"/>
          </a:xfrm>
          <a:prstGeom prst="rect">
            <a:avLst/>
          </a:prstGeom>
        </p:spPr>
      </p:pic>
    </p:spTree>
    <p:extLst>
      <p:ext uri="{BB962C8B-B14F-4D97-AF65-F5344CB8AC3E}">
        <p14:creationId xmlns:p14="http://schemas.microsoft.com/office/powerpoint/2010/main" val="142926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4"/>
          </a:xfrm>
        </p:spPr>
        <p:txBody>
          <a:bodyPr/>
          <a:lstStyle/>
          <a:p>
            <a:pPr algn="ctr"/>
            <a:r>
              <a:rPr lang="en-US" dirty="0" err="1"/>
              <a:t>Xamarin’s</a:t>
            </a:r>
            <a:r>
              <a:rPr lang="en-US" dirty="0"/>
              <a:t> Unique Approach</a:t>
            </a:r>
          </a:p>
        </p:txBody>
      </p:sp>
      <p:sp>
        <p:nvSpPr>
          <p:cNvPr id="14" name="TextBox 13"/>
          <p:cNvSpPr txBox="1"/>
          <p:nvPr/>
        </p:nvSpPr>
        <p:spPr>
          <a:xfrm>
            <a:off x="427859" y="5753147"/>
            <a:ext cx="11580757" cy="67210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400" dirty="0">
                <a:solidFill>
                  <a:srgbClr val="70ACBB"/>
                </a:solidFill>
              </a:rPr>
              <a:t>Shared C# codebase  </a:t>
            </a:r>
            <a:r>
              <a:rPr lang="en-US" sz="2400" dirty="0">
                <a:solidFill>
                  <a:srgbClr val="6FBD23"/>
                </a:solidFill>
              </a:rPr>
              <a:t>•</a:t>
            </a:r>
            <a:r>
              <a:rPr lang="en-US" sz="2400" dirty="0">
                <a:solidFill>
                  <a:srgbClr val="16ACEE"/>
                </a:solidFill>
              </a:rPr>
              <a:t>  </a:t>
            </a:r>
            <a:r>
              <a:rPr lang="en-US" sz="2400" dirty="0">
                <a:solidFill>
                  <a:srgbClr val="70ACBB"/>
                </a:solidFill>
              </a:rPr>
              <a:t>100% native API access</a:t>
            </a:r>
            <a:r>
              <a:rPr lang="en-US" sz="2400" dirty="0">
                <a:solidFill>
                  <a:srgbClr val="16ACEE"/>
                </a:solidFill>
              </a:rPr>
              <a:t>  </a:t>
            </a:r>
            <a:r>
              <a:rPr lang="en-US" sz="2400" dirty="0">
                <a:solidFill>
                  <a:srgbClr val="6FBD23"/>
                </a:solidFill>
              </a:rPr>
              <a:t>•</a:t>
            </a:r>
            <a:r>
              <a:rPr lang="en-US" sz="2400" dirty="0">
                <a:solidFill>
                  <a:srgbClr val="16ACEE"/>
                </a:solidFill>
              </a:rPr>
              <a:t>  </a:t>
            </a:r>
            <a:r>
              <a:rPr lang="en-US" sz="2400" dirty="0">
                <a:solidFill>
                  <a:srgbClr val="70ACBB"/>
                </a:solidFill>
              </a:rPr>
              <a:t>High performance</a:t>
            </a:r>
          </a:p>
        </p:txBody>
      </p:sp>
      <p:sp>
        <p:nvSpPr>
          <p:cNvPr id="20" name="Left Brace 19"/>
          <p:cNvSpPr/>
          <p:nvPr/>
        </p:nvSpPr>
        <p:spPr>
          <a:xfrm rot="5400000">
            <a:off x="6106082"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 name="Group 2"/>
          <p:cNvGrpSpPr/>
          <p:nvPr/>
        </p:nvGrpSpPr>
        <p:grpSpPr>
          <a:xfrm>
            <a:off x="2951900"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5"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1" y="3439156"/>
              <a:ext cx="6393683" cy="90508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999" dirty="0">
                  <a:solidFill>
                    <a:srgbClr val="FFFFFF"/>
                  </a:solidFill>
                </a:rPr>
                <a:t>Shared C# Mobile</a:t>
              </a:r>
            </a:p>
          </p:txBody>
        </p:sp>
        <p:sp>
          <p:nvSpPr>
            <p:cNvPr id="45" name="Oval 44"/>
            <p:cNvSpPr/>
            <p:nvPr/>
          </p:nvSpPr>
          <p:spPr bwMode="auto">
            <a:xfrm>
              <a:off x="3562935" y="1444948"/>
              <a:ext cx="613490"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707598" y="1444948"/>
              <a:ext cx="613490"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7851596" y="1444948"/>
              <a:ext cx="613491" cy="613491"/>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21123" y="1648065"/>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9913" y="1576192"/>
            <a:ext cx="339007" cy="407764"/>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8593" y="1629672"/>
            <a:ext cx="317174" cy="317081"/>
          </a:xfrm>
          <a:prstGeom prst="rect">
            <a:avLst/>
          </a:prstGeom>
        </p:spPr>
      </p:pic>
    </p:spTree>
    <p:extLst>
      <p:ext uri="{BB962C8B-B14F-4D97-AF65-F5344CB8AC3E}">
        <p14:creationId xmlns:p14="http://schemas.microsoft.com/office/powerpoint/2010/main" val="19596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74248" y="1821101"/>
            <a:ext cx="10929611"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Microsoft.Phone</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Microsoft.Networking</a:t>
              </a:r>
              <a:endParaRPr lang="en-US" sz="1499"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Windows.Storage</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Windows.Foundation</a:t>
              </a:r>
              <a:endParaRPr lang="en-US" sz="1499"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Microsoft.Devices</a:t>
              </a:r>
              <a:endParaRPr lang="en-US"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8" name="Group 37"/>
          <p:cNvGrpSpPr/>
          <p:nvPr/>
        </p:nvGrpSpPr>
        <p:grpSpPr>
          <a:xfrm>
            <a:off x="769667" y="3840113"/>
            <a:ext cx="10929611" cy="679578"/>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grpSp>
      <p:sp>
        <p:nvSpPr>
          <p:cNvPr id="24" name="Rounded Rectangle 23"/>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25" name="Rounded Rectangle 24"/>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26" name="Rounded Rectangle 25"/>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27" name="Rounded Rectangle 26"/>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28" name="Rounded Rectangle 27"/>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9" name="Rectangle 28"/>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8258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74248" y="1968717"/>
            <a:ext cx="10929611" cy="912907"/>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MapKit</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UIKit</a:t>
              </a:r>
              <a:endParaRPr lang="en-US"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iBeacon</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CoreGraphics</a:t>
              </a:r>
              <a:endParaRPr lang="en-US"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CoreMotion</a:t>
              </a:r>
              <a:endParaRPr lang="en-US"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7" name="Left Brace 36"/>
          <p:cNvSpPr/>
          <p:nvPr/>
        </p:nvSpPr>
        <p:spPr>
          <a:xfrm rot="5400000" flipH="1">
            <a:off x="6053161" y="-401085"/>
            <a:ext cx="380946" cy="10920451"/>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2" name="Rounded Rectangle 31"/>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7" name="Rectangle 26"/>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63546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74248"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Text-to-speech</a:t>
            </a:r>
          </a:p>
        </p:txBody>
      </p:sp>
      <p:sp>
        <p:nvSpPr>
          <p:cNvPr id="20" name="Rounded Rectangle 19"/>
          <p:cNvSpPr/>
          <p:nvPr/>
        </p:nvSpPr>
        <p:spPr>
          <a:xfrm>
            <a:off x="2988054"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ActionBar</a:t>
            </a:r>
            <a:endParaRPr lang="en-US" dirty="0">
              <a:solidFill>
                <a:srgbClr val="FFFFFF"/>
              </a:solidFill>
              <a:cs typeface="Helvetica Light"/>
            </a:endParaRPr>
          </a:p>
        </p:txBody>
      </p:sp>
      <p:sp>
        <p:nvSpPr>
          <p:cNvPr id="21" name="Rounded Rectangle 20"/>
          <p:cNvSpPr/>
          <p:nvPr/>
        </p:nvSpPr>
        <p:spPr>
          <a:xfrm>
            <a:off x="5201860"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599" dirty="0">
                <a:solidFill>
                  <a:srgbClr val="FFFFFF"/>
                </a:solidFill>
                <a:cs typeface="Helvetica Light"/>
              </a:rPr>
              <a:t>Printing Framework</a:t>
            </a:r>
          </a:p>
        </p:txBody>
      </p:sp>
      <p:sp>
        <p:nvSpPr>
          <p:cNvPr id="22" name="Rounded Rectangle 21"/>
          <p:cNvSpPr/>
          <p:nvPr/>
        </p:nvSpPr>
        <p:spPr>
          <a:xfrm>
            <a:off x="7415666"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Renderscript</a:t>
            </a:r>
            <a:endParaRPr lang="en-US" dirty="0">
              <a:solidFill>
                <a:srgbClr val="FFFFFF"/>
              </a:solidFill>
              <a:cs typeface="Helvetica Light"/>
            </a:endParaRPr>
          </a:p>
        </p:txBody>
      </p:sp>
      <p:sp>
        <p:nvSpPr>
          <p:cNvPr id="23" name="Rounded Rectangle 22"/>
          <p:cNvSpPr/>
          <p:nvPr/>
        </p:nvSpPr>
        <p:spPr>
          <a:xfrm>
            <a:off x="9629473"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NFC</a:t>
            </a:r>
          </a:p>
        </p:txBody>
      </p:sp>
      <p:sp>
        <p:nvSpPr>
          <p:cNvPr id="34" name="TextBox 33"/>
          <p:cNvSpPr txBox="1"/>
          <p:nvPr/>
        </p:nvSpPr>
        <p:spPr>
          <a:xfrm>
            <a:off x="6320004" y="1821100"/>
            <a:ext cx="369280" cy="63393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7" name="Rounded Rectangle 36"/>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6" name="Rectangle 25"/>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21122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4" dirty="0">
                <a:solidFill>
                  <a:srgbClr val="303030"/>
                </a:solidFill>
              </a:rPr>
              <a:t>Building User Interfaces</a:t>
            </a:r>
            <a:endParaRPr lang="en-US" sz="4799" dirty="0">
              <a:solidFill>
                <a:srgbClr val="303030"/>
              </a:solidFill>
            </a:endParaRPr>
          </a:p>
        </p:txBody>
      </p:sp>
    </p:spTree>
    <p:extLst>
      <p:ext uri="{BB962C8B-B14F-4D97-AF65-F5344CB8AC3E}">
        <p14:creationId xmlns:p14="http://schemas.microsoft.com/office/powerpoint/2010/main" val="82968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630a2e83-186a-4a0f-ab27-bee8a8096abc"/>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758</TotalTime>
  <Words>1438</Words>
  <Application>Microsoft Office PowerPoint</Application>
  <PresentationFormat>Custom</PresentationFormat>
  <Paragraphs>308</Paragraphs>
  <Slides>36</Slides>
  <Notes>15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Calibri</vt:lpstr>
      <vt:lpstr>Consolas</vt:lpstr>
      <vt:lpstr>Helvetica Light</vt:lpstr>
      <vt:lpstr>Segoe UI</vt:lpstr>
      <vt:lpstr>Segoe UI Light</vt:lpstr>
      <vt:lpstr>Segoe UI Semibold</vt:lpstr>
      <vt:lpstr>Segoe UI Semilight</vt:lpstr>
      <vt:lpstr>Wingdings</vt:lpstr>
      <vt:lpstr>WHITE TEMPLATE</vt:lpstr>
      <vt:lpstr>Introduction to Xamarin</vt:lpstr>
      <vt:lpstr>PowerPoint Presentation</vt:lpstr>
      <vt:lpstr>Silo Approach</vt:lpstr>
      <vt:lpstr>Write Once, Run Anywhere</vt:lpstr>
      <vt:lpstr>Xamarin’s Unique Approach</vt:lpstr>
      <vt:lpstr>Windows APIs</vt:lpstr>
      <vt:lpstr>iOS – 100% API Coverage</vt:lpstr>
      <vt:lpstr>Android – 100% API Coverage</vt:lpstr>
      <vt:lpstr>PowerPoint Presentation</vt:lpstr>
      <vt:lpstr>Traditional UI approach</vt:lpstr>
      <vt:lpstr>PowerPoint Presentation</vt:lpstr>
      <vt:lpstr>Xamarin.Forms approach</vt:lpstr>
      <vt:lpstr>PowerPoint Presentation</vt:lpstr>
      <vt:lpstr>PowerPoint Presentation</vt:lpstr>
      <vt:lpstr>PowerPoint Presentation</vt:lpstr>
      <vt:lpstr>PowerPoint Presentation</vt:lpstr>
      <vt:lpstr>Native Performance</vt:lpstr>
      <vt:lpstr>✓Always Up-to-Date</vt:lpstr>
      <vt:lpstr>Anything you can do in Objective-C, Swift, or Java can be done in C# with Xamarin.</vt:lpstr>
      <vt:lpstr>Development Experience</vt:lpstr>
      <vt:lpstr>Xamarin is included in  Visual Studio</vt:lpstr>
      <vt:lpstr>Open Source – open.xamarin.com</vt:lpstr>
      <vt:lpstr>Visual Studio Integration</vt:lpstr>
      <vt:lpstr>Xamarin for Visual Studio</vt:lpstr>
      <vt:lpstr>Xamarin Studio – Mac</vt:lpstr>
      <vt:lpstr>PowerPoint Presentation</vt:lpstr>
      <vt:lpstr>Visual Studio iOS Simulator Remoting</vt:lpstr>
      <vt:lpstr>PowerPoint Presentation</vt:lpstr>
      <vt:lpstr>PowerPoint Presentation</vt:lpstr>
      <vt:lpstr>Platform Specific Code</vt:lpstr>
      <vt:lpstr>PowerPoint Presentation</vt:lpstr>
      <vt:lpstr>Plugins for Xamarin</vt:lpstr>
      <vt:lpstr>Microsoft’s complete mobile DevOps solution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Allan Pead</cp:lastModifiedBy>
  <cp:revision>27</cp:revision>
  <dcterms:created xsi:type="dcterms:W3CDTF">2017-02-22T22:03:09Z</dcterms:created>
  <dcterms:modified xsi:type="dcterms:W3CDTF">2017-06-17T08:56:09Z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